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31" r:id="rId2"/>
    <p:sldId id="326" r:id="rId3"/>
    <p:sldId id="325" r:id="rId4"/>
    <p:sldId id="327" r:id="rId5"/>
    <p:sldId id="301" r:id="rId6"/>
    <p:sldId id="309" r:id="rId7"/>
    <p:sldId id="289" r:id="rId8"/>
    <p:sldId id="296" r:id="rId9"/>
    <p:sldId id="298" r:id="rId10"/>
    <p:sldId id="294" r:id="rId11"/>
    <p:sldId id="291" r:id="rId12"/>
    <p:sldId id="333" r:id="rId13"/>
    <p:sldId id="300" r:id="rId14"/>
    <p:sldId id="302" r:id="rId15"/>
    <p:sldId id="305" r:id="rId16"/>
    <p:sldId id="329" r:id="rId17"/>
    <p:sldId id="323" r:id="rId18"/>
    <p:sldId id="306" r:id="rId19"/>
    <p:sldId id="307" r:id="rId20"/>
    <p:sldId id="304" r:id="rId21"/>
    <p:sldId id="324" r:id="rId22"/>
    <p:sldId id="308" r:id="rId23"/>
    <p:sldId id="313" r:id="rId24"/>
    <p:sldId id="310" r:id="rId25"/>
    <p:sldId id="332" r:id="rId26"/>
    <p:sldId id="311" r:id="rId27"/>
    <p:sldId id="314" r:id="rId28"/>
    <p:sldId id="317" r:id="rId29"/>
    <p:sldId id="319" r:id="rId30"/>
    <p:sldId id="321" r:id="rId31"/>
    <p:sldId id="322" r:id="rId32"/>
    <p:sldId id="328" r:id="rId33"/>
    <p:sldId id="31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z6tjBl5Aj/HMi5lHDdqu3A==" hashData="008b/8nVslI2FBMc5fHStIxzyxc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clrMru>
    <a:srgbClr val="941100"/>
    <a:srgbClr val="009051"/>
    <a:srgbClr val="9437FF"/>
    <a:srgbClr val="0432FF"/>
    <a:srgbClr val="011893"/>
    <a:srgbClr val="521B93"/>
    <a:srgbClr val="76D6FF"/>
    <a:srgbClr val="AB1602"/>
    <a:srgbClr val="FFF588"/>
    <a:srgbClr val="FFF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0" autoAdjust="0"/>
    <p:restoredTop sz="82482" autoAdjust="0"/>
  </p:normalViewPr>
  <p:slideViewPr>
    <p:cSldViewPr snapToGrid="0" snapToObjects="1">
      <p:cViewPr>
        <p:scale>
          <a:sx n="100" d="100"/>
          <a:sy n="100" d="100"/>
        </p:scale>
        <p:origin x="186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E5DCE8-B21B-BB43-9B86-C5B91B388626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AFF6553C-024A-B44D-9D37-704034D9B85B}">
      <dgm:prSet phldrT="[Text]" custT="1"/>
      <dgm:spPr>
        <a:solidFill>
          <a:srgbClr val="C4BD97">
            <a:alpha val="50000"/>
          </a:srgbClr>
        </a:solidFill>
      </dgm:spPr>
      <dgm:t>
        <a:bodyPr/>
        <a:lstStyle/>
        <a:p>
          <a:r>
            <a:rPr lang="en-US" sz="1800" b="1" dirty="0" smtClean="0"/>
            <a:t>Innovation</a:t>
          </a:r>
          <a:r>
            <a:rPr lang="en-US" sz="1800" dirty="0" smtClean="0"/>
            <a:t> </a:t>
          </a:r>
          <a:r>
            <a:rPr lang="en-US" sz="1800" b="1" dirty="0" smtClean="0"/>
            <a:t>Partner</a:t>
          </a:r>
        </a:p>
      </dgm:t>
    </dgm:pt>
    <dgm:pt modelId="{E6F869A0-989E-9644-86FC-1884D4594458}" type="parTrans" cxnId="{5FC919FC-D80B-B64A-A8DF-B4BC72868DBC}">
      <dgm:prSet/>
      <dgm:spPr/>
      <dgm:t>
        <a:bodyPr/>
        <a:lstStyle/>
        <a:p>
          <a:endParaRPr lang="en-US"/>
        </a:p>
      </dgm:t>
    </dgm:pt>
    <dgm:pt modelId="{D9711759-8E01-484B-B774-0E0A1031D12D}" type="sibTrans" cxnId="{5FC919FC-D80B-B64A-A8DF-B4BC72868DBC}">
      <dgm:prSet/>
      <dgm:spPr/>
      <dgm:t>
        <a:bodyPr/>
        <a:lstStyle/>
        <a:p>
          <a:endParaRPr lang="en-US"/>
        </a:p>
      </dgm:t>
    </dgm:pt>
    <dgm:pt modelId="{B9148891-24B0-1148-9B7A-7322E7768630}">
      <dgm:prSet phldrT="[Text]" custT="1"/>
      <dgm:spPr>
        <a:solidFill>
          <a:srgbClr val="C4BD97">
            <a:alpha val="50000"/>
          </a:srgbClr>
        </a:solidFill>
      </dgm:spPr>
      <dgm:t>
        <a:bodyPr/>
        <a:lstStyle/>
        <a:p>
          <a:r>
            <a:rPr lang="en-US" sz="1800" b="1" dirty="0" smtClean="0"/>
            <a:t>Field</a:t>
          </a:r>
          <a:r>
            <a:rPr lang="en-US" sz="1800" b="1" baseline="0" dirty="0" smtClean="0"/>
            <a:t> School Partner</a:t>
          </a:r>
          <a:endParaRPr lang="en-US" sz="1800" b="1" dirty="0"/>
        </a:p>
      </dgm:t>
    </dgm:pt>
    <dgm:pt modelId="{50F3529B-814D-2747-92B7-CF9B32B4F03B}" type="parTrans" cxnId="{E445C78D-AD3A-834E-9EEE-9ADCA962B380}">
      <dgm:prSet/>
      <dgm:spPr/>
      <dgm:t>
        <a:bodyPr/>
        <a:lstStyle/>
        <a:p>
          <a:endParaRPr lang="en-US"/>
        </a:p>
      </dgm:t>
    </dgm:pt>
    <dgm:pt modelId="{708D5F02-BBD7-0046-A247-5FF13E3B1053}" type="sibTrans" cxnId="{E445C78D-AD3A-834E-9EEE-9ADCA962B380}">
      <dgm:prSet/>
      <dgm:spPr/>
      <dgm:t>
        <a:bodyPr/>
        <a:lstStyle/>
        <a:p>
          <a:endParaRPr lang="en-US"/>
        </a:p>
      </dgm:t>
    </dgm:pt>
    <dgm:pt modelId="{F2EB7AB2-65D7-1740-B0A6-B87587197634}">
      <dgm:prSet phldrT="[Text]" custT="1"/>
      <dgm:spPr>
        <a:solidFill>
          <a:schemeClr val="bg2">
            <a:lumMod val="75000"/>
            <a:alpha val="50000"/>
          </a:schemeClr>
        </a:solidFill>
      </dgm:spPr>
      <dgm:t>
        <a:bodyPr/>
        <a:lstStyle/>
        <a:p>
          <a:r>
            <a:rPr lang="en-US" sz="1800" b="1" dirty="0" smtClean="0"/>
            <a:t>Private Donors</a:t>
          </a:r>
          <a:endParaRPr lang="en-US" sz="1800" b="1" dirty="0"/>
        </a:p>
      </dgm:t>
    </dgm:pt>
    <dgm:pt modelId="{6561295C-6C62-9A43-943F-4A8B80EB5EEF}" type="parTrans" cxnId="{234B5050-DAB1-504C-B6B3-F835438FF688}">
      <dgm:prSet/>
      <dgm:spPr/>
      <dgm:t>
        <a:bodyPr/>
        <a:lstStyle/>
        <a:p>
          <a:endParaRPr lang="en-US"/>
        </a:p>
      </dgm:t>
    </dgm:pt>
    <dgm:pt modelId="{D3E849F0-AA3B-C14D-A475-2BAF908CEA62}" type="sibTrans" cxnId="{234B5050-DAB1-504C-B6B3-F835438FF688}">
      <dgm:prSet/>
      <dgm:spPr/>
      <dgm:t>
        <a:bodyPr/>
        <a:lstStyle/>
        <a:p>
          <a:endParaRPr lang="en-US"/>
        </a:p>
      </dgm:t>
    </dgm:pt>
    <dgm:pt modelId="{DFD95A4C-EEDF-484D-A4B1-0E163EB5F9AE}">
      <dgm:prSet phldrT="[Text]" custT="1"/>
      <dgm:spPr>
        <a:solidFill>
          <a:srgbClr val="C4BD97">
            <a:alpha val="50000"/>
          </a:srgbClr>
        </a:solidFill>
      </dgm:spPr>
      <dgm:t>
        <a:bodyPr/>
        <a:lstStyle/>
        <a:p>
          <a:r>
            <a:rPr lang="en-US" sz="1800" b="1" dirty="0" smtClean="0"/>
            <a:t>Benefactor</a:t>
          </a:r>
          <a:endParaRPr lang="en-US" sz="1800" b="1" dirty="0"/>
        </a:p>
      </dgm:t>
    </dgm:pt>
    <dgm:pt modelId="{84A86233-7E4F-6D46-95CC-AC2D01A05FA6}" type="parTrans" cxnId="{EB7FF96A-162B-1F47-BB2A-9BF605F87E60}">
      <dgm:prSet/>
      <dgm:spPr/>
      <dgm:t>
        <a:bodyPr/>
        <a:lstStyle/>
        <a:p>
          <a:endParaRPr lang="en-US"/>
        </a:p>
      </dgm:t>
    </dgm:pt>
    <dgm:pt modelId="{40101D4D-D0DA-4A45-ABB9-829DEB1C2E77}" type="sibTrans" cxnId="{EB7FF96A-162B-1F47-BB2A-9BF605F87E60}">
      <dgm:prSet/>
      <dgm:spPr/>
      <dgm:t>
        <a:bodyPr/>
        <a:lstStyle/>
        <a:p>
          <a:endParaRPr lang="en-US"/>
        </a:p>
      </dgm:t>
    </dgm:pt>
    <dgm:pt modelId="{DDAEB2B2-71B7-7F44-B91D-21BEED6D67B3}" type="pres">
      <dgm:prSet presAssocID="{89E5DCE8-B21B-BB43-9B86-C5B91B388626}" presName="compositeShape" presStyleCnt="0">
        <dgm:presLayoutVars>
          <dgm:chMax val="7"/>
          <dgm:dir/>
          <dgm:resizeHandles val="exact"/>
        </dgm:presLayoutVars>
      </dgm:prSet>
      <dgm:spPr/>
    </dgm:pt>
    <dgm:pt modelId="{E838831F-1B2F-B743-B90A-E2DE7F6BA7F8}" type="pres">
      <dgm:prSet presAssocID="{AFF6553C-024A-B44D-9D37-704034D9B85B}" presName="circ1" presStyleLbl="vennNode1" presStyleIdx="0" presStyleCnt="4"/>
      <dgm:spPr/>
      <dgm:t>
        <a:bodyPr/>
        <a:lstStyle/>
        <a:p>
          <a:endParaRPr lang="en-US"/>
        </a:p>
      </dgm:t>
    </dgm:pt>
    <dgm:pt modelId="{3F04387E-B616-F64B-8DE3-DC8DF0792C4D}" type="pres">
      <dgm:prSet presAssocID="{AFF6553C-024A-B44D-9D37-704034D9B85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D822A-C37D-D04B-AA94-032B68EE5124}" type="pres">
      <dgm:prSet presAssocID="{DFD95A4C-EEDF-484D-A4B1-0E163EB5F9AE}" presName="circ2" presStyleLbl="vennNode1" presStyleIdx="1" presStyleCnt="4"/>
      <dgm:spPr/>
      <dgm:t>
        <a:bodyPr/>
        <a:lstStyle/>
        <a:p>
          <a:endParaRPr lang="en-US"/>
        </a:p>
      </dgm:t>
    </dgm:pt>
    <dgm:pt modelId="{A705A972-EE37-014B-92B7-DB9B5A92893C}" type="pres">
      <dgm:prSet presAssocID="{DFD95A4C-EEDF-484D-A4B1-0E163EB5F9A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1A85C-6BF5-B944-860C-A33E278EE926}" type="pres">
      <dgm:prSet presAssocID="{B9148891-24B0-1148-9B7A-7322E7768630}" presName="circ3" presStyleLbl="vennNode1" presStyleIdx="2" presStyleCnt="4"/>
      <dgm:spPr/>
      <dgm:t>
        <a:bodyPr/>
        <a:lstStyle/>
        <a:p>
          <a:endParaRPr lang="en-US"/>
        </a:p>
      </dgm:t>
    </dgm:pt>
    <dgm:pt modelId="{038A6A39-2481-924C-BEAB-112193A4DB5B}" type="pres">
      <dgm:prSet presAssocID="{B9148891-24B0-1148-9B7A-7322E776863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DE23D-DCE7-5F4C-ACAC-1E8D9E0D14FA}" type="pres">
      <dgm:prSet presAssocID="{F2EB7AB2-65D7-1740-B0A6-B87587197634}" presName="circ4" presStyleLbl="vennNode1" presStyleIdx="3" presStyleCnt="4"/>
      <dgm:spPr/>
      <dgm:t>
        <a:bodyPr/>
        <a:lstStyle/>
        <a:p>
          <a:endParaRPr lang="en-US"/>
        </a:p>
      </dgm:t>
    </dgm:pt>
    <dgm:pt modelId="{619BD6C8-ACDB-3644-A0AD-1FC77EACC988}" type="pres">
      <dgm:prSet presAssocID="{F2EB7AB2-65D7-1740-B0A6-B8758719763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45C78D-AD3A-834E-9EEE-9ADCA962B380}" srcId="{89E5DCE8-B21B-BB43-9B86-C5B91B388626}" destId="{B9148891-24B0-1148-9B7A-7322E7768630}" srcOrd="2" destOrd="0" parTransId="{50F3529B-814D-2747-92B7-CF9B32B4F03B}" sibTransId="{708D5F02-BBD7-0046-A247-5FF13E3B1053}"/>
    <dgm:cxn modelId="{0BE643D3-0B36-874B-8176-2DAFA75FEF1D}" type="presOf" srcId="{DFD95A4C-EEDF-484D-A4B1-0E163EB5F9AE}" destId="{A705A972-EE37-014B-92B7-DB9B5A92893C}" srcOrd="1" destOrd="0" presId="urn:microsoft.com/office/officeart/2005/8/layout/venn1"/>
    <dgm:cxn modelId="{56777619-6FDF-5B42-92A1-F7574FC84853}" type="presOf" srcId="{AFF6553C-024A-B44D-9D37-704034D9B85B}" destId="{E838831F-1B2F-B743-B90A-E2DE7F6BA7F8}" srcOrd="0" destOrd="0" presId="urn:microsoft.com/office/officeart/2005/8/layout/venn1"/>
    <dgm:cxn modelId="{E66FA99B-2CE0-874A-AF9E-5F09F13E5C9E}" type="presOf" srcId="{89E5DCE8-B21B-BB43-9B86-C5B91B388626}" destId="{DDAEB2B2-71B7-7F44-B91D-21BEED6D67B3}" srcOrd="0" destOrd="0" presId="urn:microsoft.com/office/officeart/2005/8/layout/venn1"/>
    <dgm:cxn modelId="{8C544A2B-CC37-8A4E-9EE6-E1342BFFD1C6}" type="presOf" srcId="{B9148891-24B0-1148-9B7A-7322E7768630}" destId="{038A6A39-2481-924C-BEAB-112193A4DB5B}" srcOrd="1" destOrd="0" presId="urn:microsoft.com/office/officeart/2005/8/layout/venn1"/>
    <dgm:cxn modelId="{BECD14C6-0388-9D4E-9107-DEC27102E5E7}" type="presOf" srcId="{F2EB7AB2-65D7-1740-B0A6-B87587197634}" destId="{0EFDE23D-DCE7-5F4C-ACAC-1E8D9E0D14FA}" srcOrd="0" destOrd="0" presId="urn:microsoft.com/office/officeart/2005/8/layout/venn1"/>
    <dgm:cxn modelId="{80DE74D9-E584-1B42-A71C-0DCF30EAD0F2}" type="presOf" srcId="{AFF6553C-024A-B44D-9D37-704034D9B85B}" destId="{3F04387E-B616-F64B-8DE3-DC8DF0792C4D}" srcOrd="1" destOrd="0" presId="urn:microsoft.com/office/officeart/2005/8/layout/venn1"/>
    <dgm:cxn modelId="{234B5050-DAB1-504C-B6B3-F835438FF688}" srcId="{89E5DCE8-B21B-BB43-9B86-C5B91B388626}" destId="{F2EB7AB2-65D7-1740-B0A6-B87587197634}" srcOrd="3" destOrd="0" parTransId="{6561295C-6C62-9A43-943F-4A8B80EB5EEF}" sibTransId="{D3E849F0-AA3B-C14D-A475-2BAF908CEA62}"/>
    <dgm:cxn modelId="{5FC919FC-D80B-B64A-A8DF-B4BC72868DBC}" srcId="{89E5DCE8-B21B-BB43-9B86-C5B91B388626}" destId="{AFF6553C-024A-B44D-9D37-704034D9B85B}" srcOrd="0" destOrd="0" parTransId="{E6F869A0-989E-9644-86FC-1884D4594458}" sibTransId="{D9711759-8E01-484B-B774-0E0A1031D12D}"/>
    <dgm:cxn modelId="{E469915D-157E-234F-9BB6-C56486251EAE}" type="presOf" srcId="{DFD95A4C-EEDF-484D-A4B1-0E163EB5F9AE}" destId="{D00D822A-C37D-D04B-AA94-032B68EE5124}" srcOrd="0" destOrd="0" presId="urn:microsoft.com/office/officeart/2005/8/layout/venn1"/>
    <dgm:cxn modelId="{FDF970DA-45AB-FD42-96C5-746A273D7522}" type="presOf" srcId="{B9148891-24B0-1148-9B7A-7322E7768630}" destId="{8151A85C-6BF5-B944-860C-A33E278EE926}" srcOrd="0" destOrd="0" presId="urn:microsoft.com/office/officeart/2005/8/layout/venn1"/>
    <dgm:cxn modelId="{EB7FF96A-162B-1F47-BB2A-9BF605F87E60}" srcId="{89E5DCE8-B21B-BB43-9B86-C5B91B388626}" destId="{DFD95A4C-EEDF-484D-A4B1-0E163EB5F9AE}" srcOrd="1" destOrd="0" parTransId="{84A86233-7E4F-6D46-95CC-AC2D01A05FA6}" sibTransId="{40101D4D-D0DA-4A45-ABB9-829DEB1C2E77}"/>
    <dgm:cxn modelId="{1DBC80A5-E2E0-EA45-BA1D-954AF330E0E7}" type="presOf" srcId="{F2EB7AB2-65D7-1740-B0A6-B87587197634}" destId="{619BD6C8-ACDB-3644-A0AD-1FC77EACC988}" srcOrd="1" destOrd="0" presId="urn:microsoft.com/office/officeart/2005/8/layout/venn1"/>
    <dgm:cxn modelId="{997EC3A1-25F5-9242-A74F-CF6C55D91731}" type="presParOf" srcId="{DDAEB2B2-71B7-7F44-B91D-21BEED6D67B3}" destId="{E838831F-1B2F-B743-B90A-E2DE7F6BA7F8}" srcOrd="0" destOrd="0" presId="urn:microsoft.com/office/officeart/2005/8/layout/venn1"/>
    <dgm:cxn modelId="{873EF26A-D153-254A-9A3E-32A659DF32B4}" type="presParOf" srcId="{DDAEB2B2-71B7-7F44-B91D-21BEED6D67B3}" destId="{3F04387E-B616-F64B-8DE3-DC8DF0792C4D}" srcOrd="1" destOrd="0" presId="urn:microsoft.com/office/officeart/2005/8/layout/venn1"/>
    <dgm:cxn modelId="{A90A7985-6FBE-A547-B58F-6DE68EFAF2C5}" type="presParOf" srcId="{DDAEB2B2-71B7-7F44-B91D-21BEED6D67B3}" destId="{D00D822A-C37D-D04B-AA94-032B68EE5124}" srcOrd="2" destOrd="0" presId="urn:microsoft.com/office/officeart/2005/8/layout/venn1"/>
    <dgm:cxn modelId="{2A280A17-B8A1-904E-947C-9907631126EE}" type="presParOf" srcId="{DDAEB2B2-71B7-7F44-B91D-21BEED6D67B3}" destId="{A705A972-EE37-014B-92B7-DB9B5A92893C}" srcOrd="3" destOrd="0" presId="urn:microsoft.com/office/officeart/2005/8/layout/venn1"/>
    <dgm:cxn modelId="{1E8AF6FA-5C59-5841-BA12-9CAB1E3B4139}" type="presParOf" srcId="{DDAEB2B2-71B7-7F44-B91D-21BEED6D67B3}" destId="{8151A85C-6BF5-B944-860C-A33E278EE926}" srcOrd="4" destOrd="0" presId="urn:microsoft.com/office/officeart/2005/8/layout/venn1"/>
    <dgm:cxn modelId="{85759B41-8863-2C47-8140-995CDAE2FE37}" type="presParOf" srcId="{DDAEB2B2-71B7-7F44-B91D-21BEED6D67B3}" destId="{038A6A39-2481-924C-BEAB-112193A4DB5B}" srcOrd="5" destOrd="0" presId="urn:microsoft.com/office/officeart/2005/8/layout/venn1"/>
    <dgm:cxn modelId="{25E06A56-40A2-9F4C-9F45-6E4788776221}" type="presParOf" srcId="{DDAEB2B2-71B7-7F44-B91D-21BEED6D67B3}" destId="{0EFDE23D-DCE7-5F4C-ACAC-1E8D9E0D14FA}" srcOrd="6" destOrd="0" presId="urn:microsoft.com/office/officeart/2005/8/layout/venn1"/>
    <dgm:cxn modelId="{312F035F-8A1B-2540-8ADF-156CEE83BBBD}" type="presParOf" srcId="{DDAEB2B2-71B7-7F44-B91D-21BEED6D67B3}" destId="{619BD6C8-ACDB-3644-A0AD-1FC77EACC988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0493B0-F9C5-4442-8BE2-95CE53ACFF92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2DF791-DB56-3844-A383-69F5194A683B}">
      <dgm:prSet phldrT="[Text]"/>
      <dgm:spPr>
        <a:solidFill>
          <a:srgbClr val="008000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n-US" dirty="0" smtClean="0"/>
            <a:t>LAUNCH</a:t>
          </a:r>
          <a:endParaRPr lang="en-US" dirty="0"/>
        </a:p>
      </dgm:t>
    </dgm:pt>
    <dgm:pt modelId="{0C03FB39-A4C2-2640-B62D-F323B753C9ED}" type="parTrans" cxnId="{9E00EFDF-07FD-FE42-86BD-EBEF0209A67B}">
      <dgm:prSet/>
      <dgm:spPr/>
      <dgm:t>
        <a:bodyPr/>
        <a:lstStyle/>
        <a:p>
          <a:endParaRPr lang="en-US"/>
        </a:p>
      </dgm:t>
    </dgm:pt>
    <dgm:pt modelId="{AD49ADED-F398-1E4A-93E1-8015567A6FE6}" type="sibTrans" cxnId="{9E00EFDF-07FD-FE42-86BD-EBEF0209A67B}">
      <dgm:prSet/>
      <dgm:spPr/>
      <dgm:t>
        <a:bodyPr/>
        <a:lstStyle/>
        <a:p>
          <a:endParaRPr lang="en-US"/>
        </a:p>
      </dgm:t>
    </dgm:pt>
    <dgm:pt modelId="{F77074E2-35F7-CD42-BD70-26573EF86E6E}">
      <dgm:prSet phldrT="[Text]"/>
      <dgm:spPr>
        <a:solidFill>
          <a:schemeClr val="bg2">
            <a:lumMod val="75000"/>
          </a:scheme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b="1" dirty="0" smtClean="0">
              <a:solidFill>
                <a:srgbClr val="800000"/>
              </a:solidFill>
            </a:rPr>
            <a:t>Take </a:t>
          </a:r>
        </a:p>
        <a:p>
          <a:r>
            <a:rPr lang="en-US" b="1" dirty="0" smtClean="0">
              <a:solidFill>
                <a:srgbClr val="800000"/>
              </a:solidFill>
            </a:rPr>
            <a:t>Website “Live”</a:t>
          </a:r>
        </a:p>
        <a:p>
          <a:r>
            <a:rPr lang="en-US" b="1" dirty="0" smtClean="0">
              <a:solidFill>
                <a:srgbClr val="800000"/>
              </a:solidFill>
            </a:rPr>
            <a:t>(“Soft Launch”)</a:t>
          </a:r>
          <a:endParaRPr lang="en-US" b="1" dirty="0">
            <a:solidFill>
              <a:srgbClr val="800000"/>
            </a:solidFill>
          </a:endParaRPr>
        </a:p>
      </dgm:t>
    </dgm:pt>
    <dgm:pt modelId="{595FFE1D-62F0-4442-972F-A962F2C16A28}" type="parTrans" cxnId="{EBB58765-513E-2E47-9E0B-52E543758214}">
      <dgm:prSet/>
      <dgm:spPr>
        <a:solidFill>
          <a:srgbClr val="C4BD97"/>
        </a:solidFill>
      </dgm:spPr>
      <dgm:t>
        <a:bodyPr/>
        <a:lstStyle/>
        <a:p>
          <a:endParaRPr lang="en-US"/>
        </a:p>
      </dgm:t>
    </dgm:pt>
    <dgm:pt modelId="{35BA91FD-2A7F-CB49-9CAF-696FFEAC5764}" type="sibTrans" cxnId="{EBB58765-513E-2E47-9E0B-52E543758214}">
      <dgm:prSet/>
      <dgm:spPr/>
      <dgm:t>
        <a:bodyPr/>
        <a:lstStyle/>
        <a:p>
          <a:endParaRPr lang="en-US"/>
        </a:p>
      </dgm:t>
    </dgm:pt>
    <dgm:pt modelId="{55659332-6062-CB48-87D4-C772FDD7874F}">
      <dgm:prSet phldrT="[Text]"/>
      <dgm:spPr>
        <a:solidFill>
          <a:schemeClr val="bg2">
            <a:lumMod val="75000"/>
          </a:scheme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b="1" dirty="0" smtClean="0">
              <a:solidFill>
                <a:srgbClr val="800000"/>
              </a:solidFill>
            </a:rPr>
            <a:t>Secure Innovation Partner</a:t>
          </a:r>
          <a:endParaRPr lang="en-US" b="1" dirty="0">
            <a:solidFill>
              <a:srgbClr val="800000"/>
            </a:solidFill>
          </a:endParaRPr>
        </a:p>
      </dgm:t>
    </dgm:pt>
    <dgm:pt modelId="{4C2DEC34-238B-B841-B289-C84C8469CD23}" type="parTrans" cxnId="{5AE79298-08D6-9748-B356-9FF8481E97DC}">
      <dgm:prSet/>
      <dgm:spPr>
        <a:solidFill>
          <a:srgbClr val="C4BD97"/>
        </a:solidFill>
      </dgm:spPr>
      <dgm:t>
        <a:bodyPr/>
        <a:lstStyle/>
        <a:p>
          <a:endParaRPr lang="en-US"/>
        </a:p>
      </dgm:t>
    </dgm:pt>
    <dgm:pt modelId="{48021A67-B5D7-9348-8502-998FE5B92989}" type="sibTrans" cxnId="{5AE79298-08D6-9748-B356-9FF8481E97DC}">
      <dgm:prSet/>
      <dgm:spPr/>
      <dgm:t>
        <a:bodyPr/>
        <a:lstStyle/>
        <a:p>
          <a:endParaRPr lang="en-US"/>
        </a:p>
      </dgm:t>
    </dgm:pt>
    <dgm:pt modelId="{CB77E9E4-B74A-BB4B-91E1-F27EBA7509D1}">
      <dgm:prSet phldrT="[Text]"/>
      <dgm:spPr>
        <a:solidFill>
          <a:schemeClr val="bg2">
            <a:lumMod val="75000"/>
          </a:scheme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b="1" dirty="0" smtClean="0">
              <a:solidFill>
                <a:srgbClr val="800000"/>
              </a:solidFill>
            </a:rPr>
            <a:t>Secure Benefactor</a:t>
          </a:r>
          <a:endParaRPr lang="en-US" b="1" dirty="0">
            <a:solidFill>
              <a:srgbClr val="800000"/>
            </a:solidFill>
          </a:endParaRPr>
        </a:p>
      </dgm:t>
    </dgm:pt>
    <dgm:pt modelId="{7DA06BA0-7EE3-2E43-8F51-1834DBF91901}" type="parTrans" cxnId="{22C5A9AA-1F0C-9545-9132-CF9A5D407FA1}">
      <dgm:prSet/>
      <dgm:spPr>
        <a:solidFill>
          <a:srgbClr val="C4BD97"/>
        </a:solidFill>
      </dgm:spPr>
      <dgm:t>
        <a:bodyPr/>
        <a:lstStyle/>
        <a:p>
          <a:endParaRPr lang="en-US"/>
        </a:p>
      </dgm:t>
    </dgm:pt>
    <dgm:pt modelId="{E49AFBB0-4463-8D4C-9F7C-A033382D6351}" type="sibTrans" cxnId="{22C5A9AA-1F0C-9545-9132-CF9A5D407FA1}">
      <dgm:prSet/>
      <dgm:spPr/>
      <dgm:t>
        <a:bodyPr/>
        <a:lstStyle/>
        <a:p>
          <a:endParaRPr lang="en-US"/>
        </a:p>
      </dgm:t>
    </dgm:pt>
    <dgm:pt modelId="{72BBE7FD-7E02-524F-8245-5C6A1E89959A}">
      <dgm:prSet phldrT="[Text]"/>
      <dgm:spPr>
        <a:solidFill>
          <a:schemeClr val="bg2">
            <a:lumMod val="75000"/>
          </a:scheme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b="1" dirty="0" smtClean="0">
              <a:solidFill>
                <a:srgbClr val="800000"/>
              </a:solidFill>
            </a:rPr>
            <a:t>Engage Private Donors</a:t>
          </a:r>
          <a:endParaRPr lang="en-US" b="1" dirty="0">
            <a:solidFill>
              <a:srgbClr val="800000"/>
            </a:solidFill>
          </a:endParaRPr>
        </a:p>
      </dgm:t>
    </dgm:pt>
    <dgm:pt modelId="{4A244E3F-C7DC-A54C-A521-4D23A29878EE}" type="parTrans" cxnId="{33F6F2F0-2583-4C4E-A57A-0705081B4D4E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7D1BFC2-FBC9-8743-AD20-2DAA0AC28EEB}" type="sibTrans" cxnId="{33F6F2F0-2583-4C4E-A57A-0705081B4D4E}">
      <dgm:prSet/>
      <dgm:spPr/>
      <dgm:t>
        <a:bodyPr/>
        <a:lstStyle/>
        <a:p>
          <a:endParaRPr lang="en-US"/>
        </a:p>
      </dgm:t>
    </dgm:pt>
    <dgm:pt modelId="{125EC72B-0525-A141-9E0E-4A04245016AF}" type="pres">
      <dgm:prSet presAssocID="{AE0493B0-F9C5-4442-8BE2-95CE53ACFF9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CD3F55-075D-6342-8B58-62E1FB83EE5D}" type="pres">
      <dgm:prSet presAssocID="{752DF791-DB56-3844-A383-69F5194A683B}" presName="centerShape" presStyleLbl="node0" presStyleIdx="0" presStyleCnt="1"/>
      <dgm:spPr/>
      <dgm:t>
        <a:bodyPr/>
        <a:lstStyle/>
        <a:p>
          <a:endParaRPr lang="en-US"/>
        </a:p>
      </dgm:t>
    </dgm:pt>
    <dgm:pt modelId="{6F026727-C7CB-264B-A8EE-3B6562D12D03}" type="pres">
      <dgm:prSet presAssocID="{595FFE1D-62F0-4442-972F-A962F2C16A28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B99A0E03-3C8A-E249-B235-5DBEC553A0F0}" type="pres">
      <dgm:prSet presAssocID="{F77074E2-35F7-CD42-BD70-26573EF86E6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58F92-BF3D-2742-98D0-D2CC008A86E2}" type="pres">
      <dgm:prSet presAssocID="{4C2DEC34-238B-B841-B289-C84C8469CD23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3E35D75C-4F2D-064B-8720-93FBF3D0116A}" type="pres">
      <dgm:prSet presAssocID="{55659332-6062-CB48-87D4-C772FDD7874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CAF2E-FEEA-6A43-B0C5-0A865CB6DB43}" type="pres">
      <dgm:prSet presAssocID="{7DA06BA0-7EE3-2E43-8F51-1834DBF91901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D4AFF9B1-0BDD-284D-9D16-C9B18081EDAD}" type="pres">
      <dgm:prSet presAssocID="{CB77E9E4-B74A-BB4B-91E1-F27EBA7509D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F1A09-70E3-8342-BC0C-A9C7170B872B}" type="pres">
      <dgm:prSet presAssocID="{4A244E3F-C7DC-A54C-A521-4D23A29878EE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090D7C6F-2016-7144-AC88-57EFDE75AA78}" type="pres">
      <dgm:prSet presAssocID="{72BBE7FD-7E02-524F-8245-5C6A1E89959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DCC251-D568-DC4F-8555-E71F4EB81C3F}" type="presOf" srcId="{7DA06BA0-7EE3-2E43-8F51-1834DBF91901}" destId="{764CAF2E-FEEA-6A43-B0C5-0A865CB6DB43}" srcOrd="0" destOrd="0" presId="urn:microsoft.com/office/officeart/2005/8/layout/radial4"/>
    <dgm:cxn modelId="{791C7613-F434-B34F-B15E-1F76D8851769}" type="presOf" srcId="{595FFE1D-62F0-4442-972F-A962F2C16A28}" destId="{6F026727-C7CB-264B-A8EE-3B6562D12D03}" srcOrd="0" destOrd="0" presId="urn:microsoft.com/office/officeart/2005/8/layout/radial4"/>
    <dgm:cxn modelId="{22C5A9AA-1F0C-9545-9132-CF9A5D407FA1}" srcId="{752DF791-DB56-3844-A383-69F5194A683B}" destId="{CB77E9E4-B74A-BB4B-91E1-F27EBA7509D1}" srcOrd="2" destOrd="0" parTransId="{7DA06BA0-7EE3-2E43-8F51-1834DBF91901}" sibTransId="{E49AFBB0-4463-8D4C-9F7C-A033382D6351}"/>
    <dgm:cxn modelId="{F13A67BA-FA4B-2D4E-B1E9-297BA87F47C0}" type="presOf" srcId="{4A244E3F-C7DC-A54C-A521-4D23A29878EE}" destId="{EFFF1A09-70E3-8342-BC0C-A9C7170B872B}" srcOrd="0" destOrd="0" presId="urn:microsoft.com/office/officeart/2005/8/layout/radial4"/>
    <dgm:cxn modelId="{EBB58765-513E-2E47-9E0B-52E543758214}" srcId="{752DF791-DB56-3844-A383-69F5194A683B}" destId="{F77074E2-35F7-CD42-BD70-26573EF86E6E}" srcOrd="0" destOrd="0" parTransId="{595FFE1D-62F0-4442-972F-A962F2C16A28}" sibTransId="{35BA91FD-2A7F-CB49-9CAF-696FFEAC5764}"/>
    <dgm:cxn modelId="{1594D693-00C5-5B43-BAC9-149EF1A2F05D}" type="presOf" srcId="{752DF791-DB56-3844-A383-69F5194A683B}" destId="{60CD3F55-075D-6342-8B58-62E1FB83EE5D}" srcOrd="0" destOrd="0" presId="urn:microsoft.com/office/officeart/2005/8/layout/radial4"/>
    <dgm:cxn modelId="{5DAFFB2E-BB53-184F-B738-301042D0736D}" type="presOf" srcId="{72BBE7FD-7E02-524F-8245-5C6A1E89959A}" destId="{090D7C6F-2016-7144-AC88-57EFDE75AA78}" srcOrd="0" destOrd="0" presId="urn:microsoft.com/office/officeart/2005/8/layout/radial4"/>
    <dgm:cxn modelId="{53E290C3-2D35-5649-8E33-BCDC2FEFFA6E}" type="presOf" srcId="{F77074E2-35F7-CD42-BD70-26573EF86E6E}" destId="{B99A0E03-3C8A-E249-B235-5DBEC553A0F0}" srcOrd="0" destOrd="0" presId="urn:microsoft.com/office/officeart/2005/8/layout/radial4"/>
    <dgm:cxn modelId="{5AE79298-08D6-9748-B356-9FF8481E97DC}" srcId="{752DF791-DB56-3844-A383-69F5194A683B}" destId="{55659332-6062-CB48-87D4-C772FDD7874F}" srcOrd="1" destOrd="0" parTransId="{4C2DEC34-238B-B841-B289-C84C8469CD23}" sibTransId="{48021A67-B5D7-9348-8502-998FE5B92989}"/>
    <dgm:cxn modelId="{8C10209A-0B36-874D-8657-C324171660BE}" type="presOf" srcId="{55659332-6062-CB48-87D4-C772FDD7874F}" destId="{3E35D75C-4F2D-064B-8720-93FBF3D0116A}" srcOrd="0" destOrd="0" presId="urn:microsoft.com/office/officeart/2005/8/layout/radial4"/>
    <dgm:cxn modelId="{69AE1F3A-EC7A-2B40-9103-9A5259FE6BA3}" type="presOf" srcId="{AE0493B0-F9C5-4442-8BE2-95CE53ACFF92}" destId="{125EC72B-0525-A141-9E0E-4A04245016AF}" srcOrd="0" destOrd="0" presId="urn:microsoft.com/office/officeart/2005/8/layout/radial4"/>
    <dgm:cxn modelId="{533BF2A2-4A35-E94D-8D5C-83E7D7E9696B}" type="presOf" srcId="{CB77E9E4-B74A-BB4B-91E1-F27EBA7509D1}" destId="{D4AFF9B1-0BDD-284D-9D16-C9B18081EDAD}" srcOrd="0" destOrd="0" presId="urn:microsoft.com/office/officeart/2005/8/layout/radial4"/>
    <dgm:cxn modelId="{41D41C38-F42B-C04D-9AD0-660FF0D615F8}" type="presOf" srcId="{4C2DEC34-238B-B841-B289-C84C8469CD23}" destId="{38F58F92-BF3D-2742-98D0-D2CC008A86E2}" srcOrd="0" destOrd="0" presId="urn:microsoft.com/office/officeart/2005/8/layout/radial4"/>
    <dgm:cxn modelId="{9E00EFDF-07FD-FE42-86BD-EBEF0209A67B}" srcId="{AE0493B0-F9C5-4442-8BE2-95CE53ACFF92}" destId="{752DF791-DB56-3844-A383-69F5194A683B}" srcOrd="0" destOrd="0" parTransId="{0C03FB39-A4C2-2640-B62D-F323B753C9ED}" sibTransId="{AD49ADED-F398-1E4A-93E1-8015567A6FE6}"/>
    <dgm:cxn modelId="{33F6F2F0-2583-4C4E-A57A-0705081B4D4E}" srcId="{752DF791-DB56-3844-A383-69F5194A683B}" destId="{72BBE7FD-7E02-524F-8245-5C6A1E89959A}" srcOrd="3" destOrd="0" parTransId="{4A244E3F-C7DC-A54C-A521-4D23A29878EE}" sibTransId="{27D1BFC2-FBC9-8743-AD20-2DAA0AC28EEB}"/>
    <dgm:cxn modelId="{5309B7C9-3AD6-FB42-8F24-9A8EF1C050DD}" type="presParOf" srcId="{125EC72B-0525-A141-9E0E-4A04245016AF}" destId="{60CD3F55-075D-6342-8B58-62E1FB83EE5D}" srcOrd="0" destOrd="0" presId="urn:microsoft.com/office/officeart/2005/8/layout/radial4"/>
    <dgm:cxn modelId="{9D798575-4B9D-3748-AAB7-981047834F87}" type="presParOf" srcId="{125EC72B-0525-A141-9E0E-4A04245016AF}" destId="{6F026727-C7CB-264B-A8EE-3B6562D12D03}" srcOrd="1" destOrd="0" presId="urn:microsoft.com/office/officeart/2005/8/layout/radial4"/>
    <dgm:cxn modelId="{1117458E-B0FA-9A48-A52C-0EB5AD96612D}" type="presParOf" srcId="{125EC72B-0525-A141-9E0E-4A04245016AF}" destId="{B99A0E03-3C8A-E249-B235-5DBEC553A0F0}" srcOrd="2" destOrd="0" presId="urn:microsoft.com/office/officeart/2005/8/layout/radial4"/>
    <dgm:cxn modelId="{0242371C-59F9-9142-A47D-2BFEF60141AC}" type="presParOf" srcId="{125EC72B-0525-A141-9E0E-4A04245016AF}" destId="{38F58F92-BF3D-2742-98D0-D2CC008A86E2}" srcOrd="3" destOrd="0" presId="urn:microsoft.com/office/officeart/2005/8/layout/radial4"/>
    <dgm:cxn modelId="{2DEA97B5-EA59-C546-B396-F447990978AD}" type="presParOf" srcId="{125EC72B-0525-A141-9E0E-4A04245016AF}" destId="{3E35D75C-4F2D-064B-8720-93FBF3D0116A}" srcOrd="4" destOrd="0" presId="urn:microsoft.com/office/officeart/2005/8/layout/radial4"/>
    <dgm:cxn modelId="{82532F76-2591-7349-8FB8-2018D8D503E1}" type="presParOf" srcId="{125EC72B-0525-A141-9E0E-4A04245016AF}" destId="{764CAF2E-FEEA-6A43-B0C5-0A865CB6DB43}" srcOrd="5" destOrd="0" presId="urn:microsoft.com/office/officeart/2005/8/layout/radial4"/>
    <dgm:cxn modelId="{8EC94EBB-F626-C144-8127-912948C68848}" type="presParOf" srcId="{125EC72B-0525-A141-9E0E-4A04245016AF}" destId="{D4AFF9B1-0BDD-284D-9D16-C9B18081EDAD}" srcOrd="6" destOrd="0" presId="urn:microsoft.com/office/officeart/2005/8/layout/radial4"/>
    <dgm:cxn modelId="{B9B8B4CE-65D6-DE4F-B41C-1714CB9A1280}" type="presParOf" srcId="{125EC72B-0525-A141-9E0E-4A04245016AF}" destId="{EFFF1A09-70E3-8342-BC0C-A9C7170B872B}" srcOrd="7" destOrd="0" presId="urn:microsoft.com/office/officeart/2005/8/layout/radial4"/>
    <dgm:cxn modelId="{D31BC7F6-22D8-794A-B236-4A7DE68B8641}" type="presParOf" srcId="{125EC72B-0525-A141-9E0E-4A04245016AF}" destId="{090D7C6F-2016-7144-AC88-57EFDE75AA7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8831F-1B2F-B743-B90A-E2DE7F6BA7F8}">
      <dsp:nvSpPr>
        <dsp:cNvPr id="0" name=""/>
        <dsp:cNvSpPr/>
      </dsp:nvSpPr>
      <dsp:spPr>
        <a:xfrm>
          <a:off x="1991359" y="40639"/>
          <a:ext cx="2113280" cy="2113280"/>
        </a:xfrm>
        <a:prstGeom prst="ellipse">
          <a:avLst/>
        </a:prstGeom>
        <a:solidFill>
          <a:srgbClr val="C4BD97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Innovation</a:t>
          </a:r>
          <a:r>
            <a:rPr lang="en-US" sz="1800" kern="1200" dirty="0" smtClean="0"/>
            <a:t> </a:t>
          </a:r>
          <a:r>
            <a:rPr lang="en-US" sz="1800" b="1" kern="1200" dirty="0" smtClean="0"/>
            <a:t>Partner</a:t>
          </a:r>
        </a:p>
      </dsp:txBody>
      <dsp:txXfrm>
        <a:off x="2235200" y="325119"/>
        <a:ext cx="1625600" cy="670560"/>
      </dsp:txXfrm>
    </dsp:sp>
    <dsp:sp modelId="{D00D822A-C37D-D04B-AA94-032B68EE5124}">
      <dsp:nvSpPr>
        <dsp:cNvPr id="0" name=""/>
        <dsp:cNvSpPr/>
      </dsp:nvSpPr>
      <dsp:spPr>
        <a:xfrm>
          <a:off x="2926080" y="975359"/>
          <a:ext cx="2113280" cy="2113280"/>
        </a:xfrm>
        <a:prstGeom prst="ellipse">
          <a:avLst/>
        </a:prstGeom>
        <a:solidFill>
          <a:srgbClr val="C4BD97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Benefactor</a:t>
          </a:r>
          <a:endParaRPr lang="en-US" sz="1800" b="1" kern="1200" dirty="0"/>
        </a:p>
      </dsp:txBody>
      <dsp:txXfrm>
        <a:off x="4064000" y="1219200"/>
        <a:ext cx="812800" cy="1625600"/>
      </dsp:txXfrm>
    </dsp:sp>
    <dsp:sp modelId="{8151A85C-6BF5-B944-860C-A33E278EE926}">
      <dsp:nvSpPr>
        <dsp:cNvPr id="0" name=""/>
        <dsp:cNvSpPr/>
      </dsp:nvSpPr>
      <dsp:spPr>
        <a:xfrm>
          <a:off x="1991359" y="1910080"/>
          <a:ext cx="2113280" cy="2113280"/>
        </a:xfrm>
        <a:prstGeom prst="ellipse">
          <a:avLst/>
        </a:prstGeom>
        <a:solidFill>
          <a:srgbClr val="C4BD97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Field</a:t>
          </a:r>
          <a:r>
            <a:rPr lang="en-US" sz="1800" b="1" kern="1200" baseline="0" dirty="0" smtClean="0"/>
            <a:t> School Partner</a:t>
          </a:r>
          <a:endParaRPr lang="en-US" sz="1800" b="1" kern="1200" dirty="0"/>
        </a:p>
      </dsp:txBody>
      <dsp:txXfrm>
        <a:off x="2235200" y="3068320"/>
        <a:ext cx="1625600" cy="670560"/>
      </dsp:txXfrm>
    </dsp:sp>
    <dsp:sp modelId="{0EFDE23D-DCE7-5F4C-ACAC-1E8D9E0D14FA}">
      <dsp:nvSpPr>
        <dsp:cNvPr id="0" name=""/>
        <dsp:cNvSpPr/>
      </dsp:nvSpPr>
      <dsp:spPr>
        <a:xfrm>
          <a:off x="1056640" y="975359"/>
          <a:ext cx="2113280" cy="2113280"/>
        </a:xfrm>
        <a:prstGeom prst="ellipse">
          <a:avLst/>
        </a:prstGeom>
        <a:solidFill>
          <a:schemeClr val="bg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Private Donors</a:t>
          </a:r>
          <a:endParaRPr lang="en-US" sz="1800" b="1" kern="1200" dirty="0"/>
        </a:p>
      </dsp:txBody>
      <dsp:txXfrm>
        <a:off x="1219200" y="1219200"/>
        <a:ext cx="812800" cy="1625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D3F55-075D-6342-8B58-62E1FB83EE5D}">
      <dsp:nvSpPr>
        <dsp:cNvPr id="0" name=""/>
        <dsp:cNvSpPr/>
      </dsp:nvSpPr>
      <dsp:spPr>
        <a:xfrm>
          <a:off x="2819809" y="1977855"/>
          <a:ext cx="1890069" cy="1890069"/>
        </a:xfrm>
        <a:prstGeom prst="ellipse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LAUNCH</a:t>
          </a:r>
          <a:endParaRPr lang="en-US" sz="2900" kern="1200" dirty="0"/>
        </a:p>
      </dsp:txBody>
      <dsp:txXfrm>
        <a:off x="3096603" y="2254649"/>
        <a:ext cx="1336481" cy="1336481"/>
      </dsp:txXfrm>
    </dsp:sp>
    <dsp:sp modelId="{6F026727-C7CB-264B-A8EE-3B6562D12D03}">
      <dsp:nvSpPr>
        <dsp:cNvPr id="0" name=""/>
        <dsp:cNvSpPr/>
      </dsp:nvSpPr>
      <dsp:spPr>
        <a:xfrm rot="11700000">
          <a:off x="1391703" y="2205941"/>
          <a:ext cx="1405248" cy="538669"/>
        </a:xfrm>
        <a:prstGeom prst="leftArrow">
          <a:avLst>
            <a:gd name="adj1" fmla="val 60000"/>
            <a:gd name="adj2" fmla="val 50000"/>
          </a:avLst>
        </a:prstGeom>
        <a:solidFill>
          <a:srgbClr val="C4BD9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9A0E03-3C8A-E249-B235-5DBEC553A0F0}">
      <dsp:nvSpPr>
        <dsp:cNvPr id="0" name=""/>
        <dsp:cNvSpPr/>
      </dsp:nvSpPr>
      <dsp:spPr>
        <a:xfrm>
          <a:off x="517862" y="1575197"/>
          <a:ext cx="1795566" cy="143645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800000"/>
              </a:solidFill>
            </a:rPr>
            <a:t>Take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800000"/>
              </a:solidFill>
            </a:rPr>
            <a:t>Website “Live”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800000"/>
              </a:solidFill>
            </a:rPr>
            <a:t>(“Soft Launch”)</a:t>
          </a:r>
          <a:endParaRPr lang="en-US" sz="2000" b="1" kern="1200" dirty="0">
            <a:solidFill>
              <a:srgbClr val="800000"/>
            </a:solidFill>
          </a:endParaRPr>
        </a:p>
      </dsp:txBody>
      <dsp:txXfrm>
        <a:off x="559934" y="1617269"/>
        <a:ext cx="1711422" cy="1352308"/>
      </dsp:txXfrm>
    </dsp:sp>
    <dsp:sp modelId="{38F58F92-BF3D-2742-98D0-D2CC008A86E2}">
      <dsp:nvSpPr>
        <dsp:cNvPr id="0" name=""/>
        <dsp:cNvSpPr/>
      </dsp:nvSpPr>
      <dsp:spPr>
        <a:xfrm rot="14700000">
          <a:off x="2331324" y="1086145"/>
          <a:ext cx="1405248" cy="538669"/>
        </a:xfrm>
        <a:prstGeom prst="leftArrow">
          <a:avLst>
            <a:gd name="adj1" fmla="val 60000"/>
            <a:gd name="adj2" fmla="val 50000"/>
          </a:avLst>
        </a:prstGeom>
        <a:solidFill>
          <a:srgbClr val="C4BD9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35D75C-4F2D-064B-8720-93FBF3D0116A}">
      <dsp:nvSpPr>
        <dsp:cNvPr id="0" name=""/>
        <dsp:cNvSpPr/>
      </dsp:nvSpPr>
      <dsp:spPr>
        <a:xfrm>
          <a:off x="1839224" y="459"/>
          <a:ext cx="1795566" cy="143645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800000"/>
              </a:solidFill>
            </a:rPr>
            <a:t>Secure Innovation Partner</a:t>
          </a:r>
          <a:endParaRPr lang="en-US" sz="2000" b="1" kern="1200" dirty="0">
            <a:solidFill>
              <a:srgbClr val="800000"/>
            </a:solidFill>
          </a:endParaRPr>
        </a:p>
      </dsp:txBody>
      <dsp:txXfrm>
        <a:off x="1881296" y="42531"/>
        <a:ext cx="1711422" cy="1352308"/>
      </dsp:txXfrm>
    </dsp:sp>
    <dsp:sp modelId="{764CAF2E-FEEA-6A43-B0C5-0A865CB6DB43}">
      <dsp:nvSpPr>
        <dsp:cNvPr id="0" name=""/>
        <dsp:cNvSpPr/>
      </dsp:nvSpPr>
      <dsp:spPr>
        <a:xfrm rot="17700000">
          <a:off x="3793115" y="1086145"/>
          <a:ext cx="1405248" cy="538669"/>
        </a:xfrm>
        <a:prstGeom prst="leftArrow">
          <a:avLst>
            <a:gd name="adj1" fmla="val 60000"/>
            <a:gd name="adj2" fmla="val 50000"/>
          </a:avLst>
        </a:prstGeom>
        <a:solidFill>
          <a:srgbClr val="C4BD9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AFF9B1-0BDD-284D-9D16-C9B18081EDAD}">
      <dsp:nvSpPr>
        <dsp:cNvPr id="0" name=""/>
        <dsp:cNvSpPr/>
      </dsp:nvSpPr>
      <dsp:spPr>
        <a:xfrm>
          <a:off x="3894898" y="459"/>
          <a:ext cx="1795566" cy="143645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800000"/>
              </a:solidFill>
            </a:rPr>
            <a:t>Secure Benefactor</a:t>
          </a:r>
          <a:endParaRPr lang="en-US" sz="2000" b="1" kern="1200" dirty="0">
            <a:solidFill>
              <a:srgbClr val="800000"/>
            </a:solidFill>
          </a:endParaRPr>
        </a:p>
      </dsp:txBody>
      <dsp:txXfrm>
        <a:off x="3936970" y="42531"/>
        <a:ext cx="1711422" cy="1352308"/>
      </dsp:txXfrm>
    </dsp:sp>
    <dsp:sp modelId="{EFFF1A09-70E3-8342-BC0C-A9C7170B872B}">
      <dsp:nvSpPr>
        <dsp:cNvPr id="0" name=""/>
        <dsp:cNvSpPr/>
      </dsp:nvSpPr>
      <dsp:spPr>
        <a:xfrm rot="20700000">
          <a:off x="4732736" y="2205941"/>
          <a:ext cx="1405248" cy="538669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0D7C6F-2016-7144-AC88-57EFDE75AA78}">
      <dsp:nvSpPr>
        <dsp:cNvPr id="0" name=""/>
        <dsp:cNvSpPr/>
      </dsp:nvSpPr>
      <dsp:spPr>
        <a:xfrm>
          <a:off x="5216260" y="1575197"/>
          <a:ext cx="1795566" cy="143645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800000"/>
              </a:solidFill>
            </a:rPr>
            <a:t>Engage Private Donors</a:t>
          </a:r>
          <a:endParaRPr lang="en-US" sz="2000" b="1" kern="1200" dirty="0">
            <a:solidFill>
              <a:srgbClr val="800000"/>
            </a:solidFill>
          </a:endParaRPr>
        </a:p>
      </dsp:txBody>
      <dsp:txXfrm>
        <a:off x="5258332" y="1617269"/>
        <a:ext cx="1711422" cy="1352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DA3CF-AD39-D645-81D0-680264C6D99D}" type="datetimeFigureOut">
              <a:rPr lang="en-US" smtClean="0"/>
              <a:t>2/15/17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D9681-01DE-144C-B282-6A91D1157F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58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56A98-6FD3-3143-8264-CBF96409D063}" type="datetimeFigureOut">
              <a:rPr lang="en-US" smtClean="0"/>
              <a:t>2/15/17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927E9-87D5-2842-90BD-5CC66216A1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2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7E9-87D5-2842-90BD-5CC66216A15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36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7E9-87D5-2842-90BD-5CC66216A15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88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7E9-87D5-2842-90BD-5CC66216A15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49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7E9-87D5-2842-90BD-5CC66216A15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26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7E9-87D5-2842-90BD-5CC66216A15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75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7E9-87D5-2842-90BD-5CC66216A15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95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7E9-87D5-2842-90BD-5CC66216A15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92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 do we keep moving forward!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7E9-87D5-2842-90BD-5CC66216A15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93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7E9-87D5-2842-90BD-5CC66216A15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507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7E9-87D5-2842-90BD-5CC66216A15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92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7E9-87D5-2842-90BD-5CC66216A15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52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7E9-87D5-2842-90BD-5CC66216A15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183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7E9-87D5-2842-90BD-5CC66216A15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36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7E9-87D5-2842-90BD-5CC66216A15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36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7E9-87D5-2842-90BD-5CC66216A15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28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7E9-87D5-2842-90BD-5CC66216A15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12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7E9-87D5-2842-90BD-5CC66216A15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256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7E9-87D5-2842-90BD-5CC66216A15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61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7E9-87D5-2842-90BD-5CC66216A15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7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5192-2968-3549-BA20-D065E1D2D242}" type="datetimeFigureOut">
              <a:rPr lang="en-US" smtClean="0"/>
              <a:t>2/15/17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8DDE-D164-AB48-9222-33A92783A8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5192-2968-3549-BA20-D065E1D2D242}" type="datetimeFigureOut">
              <a:rPr lang="en-US" smtClean="0"/>
              <a:t>2/15/17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8DDE-D164-AB48-9222-33A92783A8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3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5192-2968-3549-BA20-D065E1D2D242}" type="datetimeFigureOut">
              <a:rPr lang="en-US" smtClean="0"/>
              <a:t>2/15/17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8DDE-D164-AB48-9222-33A92783A8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0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5192-2968-3549-BA20-D065E1D2D242}" type="datetimeFigureOut">
              <a:rPr lang="en-US" smtClean="0"/>
              <a:t>2/15/17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8DDE-D164-AB48-9222-33A92783A8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3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5192-2968-3549-BA20-D065E1D2D242}" type="datetimeFigureOut">
              <a:rPr lang="en-US" smtClean="0"/>
              <a:t>2/15/17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8DDE-D164-AB48-9222-33A92783A8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7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5192-2968-3549-BA20-D065E1D2D242}" type="datetimeFigureOut">
              <a:rPr lang="en-US" smtClean="0"/>
              <a:t>2/15/17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8DDE-D164-AB48-9222-33A92783A8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875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5192-2968-3549-BA20-D065E1D2D242}" type="datetimeFigureOut">
              <a:rPr lang="en-US" smtClean="0"/>
              <a:t>2/15/17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8DDE-D164-AB48-9222-33A92783A8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1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5192-2968-3549-BA20-D065E1D2D242}" type="datetimeFigureOut">
              <a:rPr lang="en-US" smtClean="0"/>
              <a:t>2/15/17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8DDE-D164-AB48-9222-33A92783A8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6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5192-2968-3549-BA20-D065E1D2D242}" type="datetimeFigureOut">
              <a:rPr lang="en-US" smtClean="0"/>
              <a:t>2/15/17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8DDE-D164-AB48-9222-33A92783A8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7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5192-2968-3549-BA20-D065E1D2D242}" type="datetimeFigureOut">
              <a:rPr lang="en-US" smtClean="0"/>
              <a:t>2/15/17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8DDE-D164-AB48-9222-33A92783A8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5192-2968-3549-BA20-D065E1D2D242}" type="datetimeFigureOut">
              <a:rPr lang="en-US" smtClean="0"/>
              <a:t>2/15/17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8DDE-D164-AB48-9222-33A92783A8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9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A5192-2968-3549-BA20-D065E1D2D242}" type="datetimeFigureOut">
              <a:rPr lang="en-US" smtClean="0"/>
              <a:t>2/15/17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B8DDE-D164-AB48-9222-33A92783A8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4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cenddiscipline.com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transcenddiscipline.co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ranscenddiscipline.co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cenddiscipline.com/nuts-bolts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ranscenddiscipline/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tter.com/PractitionersW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1347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000" dirty="0" smtClean="0">
                <a:latin typeface="Book Antiqua"/>
                <a:cs typeface="Book Antiqua"/>
              </a:rPr>
              <a:t>THE PRACTITIONERS’ WORKING TABLE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000" dirty="0" smtClean="0">
                <a:latin typeface="Book Antiqua"/>
                <a:cs typeface="Book Antiqua"/>
              </a:rPr>
              <a:t>Inaugural Meeting</a:t>
            </a:r>
            <a:endParaRPr lang="en-US" sz="3000" dirty="0">
              <a:latin typeface="Book Antiqua"/>
              <a:cs typeface="Book Antiqu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74828"/>
            <a:ext cx="6400800" cy="66969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Book Antiqua"/>
                <a:cs typeface="Book Antiqua"/>
              </a:rPr>
              <a:t>Field Launch!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Book Antiqua"/>
              <a:cs typeface="Book Antiqu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7300" y="5550010"/>
            <a:ext cx="1549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Bwindi, Uganda</a:t>
            </a:r>
            <a:endParaRPr lang="en-US" sz="1600" dirty="0">
              <a:solidFill>
                <a:schemeClr val="accent2"/>
              </a:solidFill>
              <a:effectLst/>
            </a:endParaRPr>
          </a:p>
          <a:p>
            <a:pPr algn="ctr"/>
            <a:r>
              <a:rPr lang="en-US" sz="1600" dirty="0" smtClean="0"/>
              <a:t>November 2016</a:t>
            </a:r>
          </a:p>
        </p:txBody>
      </p:sp>
      <p:sp>
        <p:nvSpPr>
          <p:cNvPr id="5" name="Text Box 163"/>
          <p:cNvSpPr txBox="1"/>
          <p:nvPr/>
        </p:nvSpPr>
        <p:spPr>
          <a:xfrm>
            <a:off x="6493140" y="6256065"/>
            <a:ext cx="2201154" cy="3062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800" b="1" i="1" kern="1200" dirty="0">
                <a:solidFill>
                  <a:srgbClr val="808080"/>
                </a:solidFill>
                <a:effectLst/>
                <a:latin typeface="Cambria"/>
                <a:ea typeface="ＭＳ 明朝"/>
                <a:cs typeface="Times New Roman"/>
              </a:rPr>
              <a:t>© </a:t>
            </a:r>
            <a:r>
              <a:rPr lang="en-US" sz="800" b="1" i="1" kern="1200" dirty="0" smtClean="0">
                <a:solidFill>
                  <a:srgbClr val="808080"/>
                </a:solidFill>
                <a:effectLst/>
                <a:latin typeface="Cambria"/>
                <a:ea typeface="ＭＳ 明朝"/>
                <a:cs typeface="Times New Roman"/>
              </a:rPr>
              <a:t>Elizabeth Walker 2016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800" b="1" i="1" dirty="0" smtClean="0">
                <a:solidFill>
                  <a:srgbClr val="808080"/>
                </a:solidFill>
                <a:latin typeface="Cambria"/>
                <a:ea typeface="ＭＳ 明朝"/>
                <a:cs typeface="Times New Roman"/>
              </a:rPr>
              <a:t>Founder, The Practitioners’ Working Table</a:t>
            </a:r>
            <a:endParaRPr lang="en-US" sz="800" b="1" i="1" kern="1200" dirty="0" smtClean="0">
              <a:solidFill>
                <a:srgbClr val="808080"/>
              </a:solidFill>
              <a:effectLst/>
              <a:latin typeface="Cambria"/>
              <a:ea typeface="ＭＳ 明朝"/>
              <a:cs typeface="Times New Roman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800" b="1" i="1" dirty="0" smtClean="0">
                <a:solidFill>
                  <a:srgbClr val="808080"/>
                </a:solidFill>
                <a:latin typeface="Cambria"/>
                <a:ea typeface="ＭＳ 明朝"/>
                <a:cs typeface="Times New Roman"/>
                <a:hlinkClick r:id="rId3"/>
              </a:rPr>
              <a:t>www.transcenddiscipline.com</a:t>
            </a:r>
            <a:endParaRPr lang="en-US" sz="800" b="1" i="1" dirty="0" smtClean="0">
              <a:solidFill>
                <a:srgbClr val="808080"/>
              </a:solidFill>
              <a:latin typeface="Cambria"/>
              <a:ea typeface="ＭＳ 明朝"/>
              <a:cs typeface="Times New Roman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Times"/>
              <a:ea typeface="ＭＳ 明朝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396" y="1852823"/>
            <a:ext cx="3261904" cy="29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3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62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>
                <a:latin typeface="Book Antiqua"/>
                <a:cs typeface="Book Antiqua"/>
              </a:rPr>
              <a:t>What Sets Us Apart</a:t>
            </a:r>
            <a:endParaRPr lang="en-US" sz="3100" dirty="0">
              <a:solidFill>
                <a:srgbClr val="800000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60" y="983513"/>
            <a:ext cx="8310880" cy="49315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Book Antiqua"/>
                <a:cs typeface="Book Antiqua"/>
              </a:rPr>
              <a:t>There’s simply </a:t>
            </a:r>
            <a:r>
              <a:rPr lang="en-US" sz="1600" b="1" dirty="0" smtClean="0">
                <a:solidFill>
                  <a:srgbClr val="800000"/>
                </a:solidFill>
                <a:latin typeface="Book Antiqua"/>
                <a:cs typeface="Book Antiqua"/>
              </a:rPr>
              <a:t>no other initiative like it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Book Antiqua"/>
                <a:cs typeface="Book Antiqua"/>
              </a:rPr>
              <a:t>across the global community of practitioners and funders, in vision, spirit or mechanics.</a:t>
            </a:r>
          </a:p>
          <a:p>
            <a:endParaRPr lang="en-US" sz="1600" dirty="0" smtClean="0">
              <a:latin typeface="Book Antiqua"/>
              <a:cs typeface="Book Antiqua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latin typeface="Book Antiqua"/>
                <a:cs typeface="Book Antiqua"/>
              </a:rPr>
              <a:t>We’re a </a:t>
            </a:r>
            <a:r>
              <a:rPr lang="en-US" sz="1600" dirty="0">
                <a:solidFill>
                  <a:srgbClr val="800000"/>
                </a:solidFill>
                <a:latin typeface="Book Antiqua"/>
                <a:cs typeface="Book Antiqua"/>
              </a:rPr>
              <a:t>ground-up </a:t>
            </a:r>
            <a:r>
              <a:rPr lang="en-US" sz="1600" dirty="0">
                <a:latin typeface="Book Antiqua"/>
                <a:cs typeface="Book Antiqua"/>
              </a:rPr>
              <a:t>collaboration of practitioners, not a </a:t>
            </a:r>
            <a:r>
              <a:rPr lang="en-US" sz="1600" dirty="0" smtClean="0">
                <a:latin typeface="Book Antiqua"/>
                <a:cs typeface="Book Antiqua"/>
              </a:rPr>
              <a:t>coalition </a:t>
            </a:r>
            <a:r>
              <a:rPr lang="en-US" sz="1600" dirty="0">
                <a:latin typeface="Book Antiqua"/>
                <a:cs typeface="Book Antiqua"/>
              </a:rPr>
              <a:t>of </a:t>
            </a:r>
            <a:r>
              <a:rPr lang="en-US" sz="1600" dirty="0" smtClean="0">
                <a:latin typeface="Book Antiqua"/>
                <a:cs typeface="Book Antiqua"/>
              </a:rPr>
              <a:t>brands and organizations.</a:t>
            </a:r>
          </a:p>
          <a:p>
            <a:pPr>
              <a:spcBef>
                <a:spcPts val="0"/>
              </a:spcBef>
            </a:pPr>
            <a:endParaRPr lang="en-US" sz="1600" dirty="0">
              <a:latin typeface="Book Antiqua"/>
              <a:cs typeface="Book Antiqua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latin typeface="Book Antiqua"/>
                <a:cs typeface="Book Antiqua"/>
              </a:rPr>
              <a:t>We’re </a:t>
            </a:r>
            <a:r>
              <a:rPr lang="en-US" sz="1600" dirty="0" smtClean="0">
                <a:latin typeface="Book Antiqua"/>
                <a:cs typeface="Book Antiqua"/>
              </a:rPr>
              <a:t>aspiring to </a:t>
            </a:r>
            <a:r>
              <a:rPr lang="en-US" sz="1600" dirty="0" smtClean="0">
                <a:solidFill>
                  <a:srgbClr val="800000"/>
                </a:solidFill>
                <a:latin typeface="Book Antiqua"/>
                <a:cs typeface="Book Antiqua"/>
              </a:rPr>
              <a:t>break</a:t>
            </a:r>
            <a:r>
              <a:rPr lang="en-US" sz="1600" dirty="0" smtClean="0">
                <a:latin typeface="Book Antiqua"/>
                <a:cs typeface="Book Antiqua"/>
              </a:rPr>
              <a:t> </a:t>
            </a:r>
            <a:r>
              <a:rPr lang="en-US" sz="1600" dirty="0">
                <a:latin typeface="Book Antiqua"/>
                <a:cs typeface="Book Antiqua"/>
              </a:rPr>
              <a:t>the binary, not settling to bend </a:t>
            </a:r>
            <a:r>
              <a:rPr lang="en-US" sz="1600" dirty="0" smtClean="0">
                <a:latin typeface="Book Antiqua"/>
                <a:cs typeface="Book Antiqua"/>
              </a:rPr>
              <a:t>it.</a:t>
            </a:r>
          </a:p>
          <a:p>
            <a:pPr>
              <a:spcBef>
                <a:spcPts val="0"/>
              </a:spcBef>
            </a:pPr>
            <a:endParaRPr lang="en-US" sz="1600" dirty="0">
              <a:latin typeface="Book Antiqua"/>
              <a:cs typeface="Book Antiqua"/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Book Antiqua"/>
                <a:cs typeface="Book Antiqua"/>
              </a:rPr>
              <a:t>We want to </a:t>
            </a:r>
            <a:r>
              <a:rPr lang="en-US" sz="1600" dirty="0" smtClean="0">
                <a:solidFill>
                  <a:srgbClr val="941100"/>
                </a:solidFill>
                <a:latin typeface="Book Antiqua"/>
                <a:cs typeface="Book Antiqua"/>
              </a:rPr>
              <a:t>close the gaps </a:t>
            </a:r>
            <a:r>
              <a:rPr lang="en-US" sz="1600" dirty="0" smtClean="0">
                <a:latin typeface="Book Antiqua"/>
                <a:cs typeface="Book Antiqua"/>
              </a:rPr>
              <a:t>between our fields, not bridge them.</a:t>
            </a:r>
          </a:p>
          <a:p>
            <a:pPr>
              <a:spcBef>
                <a:spcPts val="0"/>
              </a:spcBef>
            </a:pPr>
            <a:endParaRPr lang="en-US" sz="1600" dirty="0">
              <a:latin typeface="Book Antiqua"/>
              <a:cs typeface="Book Antiqua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latin typeface="Book Antiqua"/>
                <a:cs typeface="Book Antiqua"/>
              </a:rPr>
              <a:t>We’re </a:t>
            </a:r>
            <a:r>
              <a:rPr lang="en-US" sz="1600" dirty="0" smtClean="0">
                <a:latin typeface="Book Antiqua"/>
                <a:cs typeface="Book Antiqua"/>
              </a:rPr>
              <a:t>bravely exploring </a:t>
            </a:r>
            <a:r>
              <a:rPr lang="en-US" sz="1600" dirty="0">
                <a:latin typeface="Book Antiqua"/>
                <a:cs typeface="Book Antiqua"/>
              </a:rPr>
              <a:t>our </a:t>
            </a:r>
            <a:r>
              <a:rPr lang="en-US" sz="1600" dirty="0">
                <a:solidFill>
                  <a:srgbClr val="800000"/>
                </a:solidFill>
                <a:latin typeface="Book Antiqua"/>
                <a:cs typeface="Book Antiqua"/>
              </a:rPr>
              <a:t>convergence</a:t>
            </a:r>
            <a:r>
              <a:rPr lang="en-US" sz="1600" dirty="0">
                <a:latin typeface="Book Antiqua"/>
                <a:cs typeface="Book Antiqua"/>
              </a:rPr>
              <a:t>, not </a:t>
            </a:r>
            <a:r>
              <a:rPr lang="en-US" sz="1600" dirty="0" smtClean="0">
                <a:latin typeface="Book Antiqua"/>
                <a:cs typeface="Book Antiqua"/>
              </a:rPr>
              <a:t>integration.</a:t>
            </a:r>
          </a:p>
          <a:p>
            <a:pPr>
              <a:spcBef>
                <a:spcPts val="0"/>
              </a:spcBef>
            </a:pPr>
            <a:endParaRPr lang="en-US" sz="1600" dirty="0" smtClean="0">
              <a:latin typeface="Book Antiqua"/>
              <a:cs typeface="Book Antiqua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latin typeface="Book Antiqua"/>
                <a:cs typeface="Book Antiqua"/>
              </a:rPr>
              <a:t>We’re </a:t>
            </a:r>
            <a:r>
              <a:rPr lang="en-US" sz="1600" dirty="0">
                <a:solidFill>
                  <a:srgbClr val="800000"/>
                </a:solidFill>
                <a:latin typeface="Book Antiqua"/>
                <a:cs typeface="Book Antiqua"/>
              </a:rPr>
              <a:t>challenging trendy fixations</a:t>
            </a:r>
            <a:r>
              <a:rPr lang="en-US" sz="1600" dirty="0">
                <a:latin typeface="Book Antiqua"/>
                <a:cs typeface="Book Antiqua"/>
              </a:rPr>
              <a:t> </a:t>
            </a:r>
            <a:r>
              <a:rPr lang="en-US" sz="1600" dirty="0" smtClean="0">
                <a:latin typeface="Book Antiqua"/>
                <a:cs typeface="Book Antiqua"/>
              </a:rPr>
              <a:t>with </a:t>
            </a:r>
            <a:r>
              <a:rPr lang="en-US" sz="1600" dirty="0">
                <a:latin typeface="Book Antiqua"/>
                <a:cs typeface="Book Antiqua"/>
              </a:rPr>
              <a:t>“integrated development” and “community-centered conservation” that </a:t>
            </a:r>
            <a:r>
              <a:rPr lang="en-US" sz="1600" dirty="0" smtClean="0">
                <a:latin typeface="Book Antiqua"/>
                <a:cs typeface="Book Antiqua"/>
              </a:rPr>
              <a:t>protectively keep </a:t>
            </a:r>
            <a:r>
              <a:rPr lang="en-US" sz="1600" dirty="0">
                <a:latin typeface="Book Antiqua"/>
                <a:cs typeface="Book Antiqua"/>
              </a:rPr>
              <a:t>each </a:t>
            </a:r>
            <a:r>
              <a:rPr lang="en-US" sz="1600" dirty="0" smtClean="0">
                <a:latin typeface="Book Antiqua"/>
                <a:cs typeface="Book Antiqua"/>
              </a:rPr>
              <a:t>of our fields at </a:t>
            </a:r>
            <a:r>
              <a:rPr lang="en-US" sz="1600" dirty="0">
                <a:latin typeface="Book Antiqua"/>
                <a:cs typeface="Book Antiqua"/>
              </a:rPr>
              <a:t>the center of </a:t>
            </a:r>
            <a:r>
              <a:rPr lang="en-US" sz="1600" dirty="0" smtClean="0">
                <a:latin typeface="Book Antiqua"/>
                <a:cs typeface="Book Antiqua"/>
              </a:rPr>
              <a:t>our </a:t>
            </a:r>
            <a:r>
              <a:rPr lang="en-US" sz="1600" dirty="0">
                <a:latin typeface="Book Antiqua"/>
                <a:cs typeface="Book Antiqua"/>
              </a:rPr>
              <a:t>own </a:t>
            </a:r>
            <a:r>
              <a:rPr lang="en-US" sz="1600" dirty="0" smtClean="0">
                <a:latin typeface="Book Antiqua"/>
                <a:cs typeface="Book Antiqua"/>
              </a:rPr>
              <a:t>models.</a:t>
            </a:r>
          </a:p>
          <a:p>
            <a:pPr>
              <a:spcBef>
                <a:spcPts val="0"/>
              </a:spcBef>
            </a:pPr>
            <a:endParaRPr lang="en-US" sz="1600" dirty="0" smtClean="0">
              <a:latin typeface="Book Antiqua"/>
              <a:cs typeface="Book Antiqua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latin typeface="Book Antiqua"/>
                <a:cs typeface="Book Antiqua"/>
              </a:rPr>
              <a:t>We’re </a:t>
            </a:r>
            <a:r>
              <a:rPr lang="en-US" sz="1600" dirty="0" smtClean="0">
                <a:latin typeface="Book Antiqua"/>
                <a:cs typeface="Book Antiqua"/>
              </a:rPr>
              <a:t>fully </a:t>
            </a:r>
            <a:r>
              <a:rPr lang="en-US" sz="1600" dirty="0" smtClean="0">
                <a:solidFill>
                  <a:srgbClr val="800000"/>
                </a:solidFill>
                <a:latin typeface="Book Antiqua"/>
                <a:cs typeface="Book Antiqua"/>
              </a:rPr>
              <a:t>open-source</a:t>
            </a:r>
            <a:r>
              <a:rPr lang="en-US" sz="1600" dirty="0" smtClean="0">
                <a:latin typeface="Book Antiqua"/>
                <a:cs typeface="Book Antiqua"/>
              </a:rPr>
              <a:t>, putting the inspiration and tools for </a:t>
            </a:r>
            <a:r>
              <a:rPr lang="en-US" sz="1600" dirty="0">
                <a:latin typeface="Book Antiqua"/>
                <a:cs typeface="Book Antiqua"/>
              </a:rPr>
              <a:t>change </a:t>
            </a:r>
            <a:r>
              <a:rPr lang="en-US" sz="1600" dirty="0" smtClean="0">
                <a:latin typeface="Book Antiqua"/>
                <a:cs typeface="Book Antiqua"/>
              </a:rPr>
              <a:t>in </a:t>
            </a:r>
            <a:r>
              <a:rPr lang="en-US" sz="1600" dirty="0">
                <a:latin typeface="Book Antiqua"/>
                <a:cs typeface="Book Antiqua"/>
              </a:rPr>
              <a:t>the hands of field colleagues </a:t>
            </a:r>
            <a:r>
              <a:rPr lang="en-US" sz="1600" dirty="0" smtClean="0">
                <a:latin typeface="Book Antiqua"/>
                <a:cs typeface="Book Antiqua"/>
              </a:rPr>
              <a:t>worldwide eager </a:t>
            </a:r>
            <a:r>
              <a:rPr lang="en-US" sz="1600" dirty="0">
                <a:latin typeface="Book Antiqua"/>
                <a:cs typeface="Book Antiqua"/>
              </a:rPr>
              <a:t>to </a:t>
            </a:r>
            <a:r>
              <a:rPr lang="en-US" sz="1600" b="1" dirty="0">
                <a:solidFill>
                  <a:srgbClr val="800000"/>
                </a:solidFill>
                <a:latin typeface="Book Antiqua"/>
                <a:cs typeface="Book Antiqua"/>
              </a:rPr>
              <a:t>fix, act and impact</a:t>
            </a:r>
            <a:r>
              <a:rPr lang="en-US" sz="1600" dirty="0">
                <a:latin typeface="Book Antiqua"/>
                <a:cs typeface="Book Antiqua"/>
              </a:rPr>
              <a:t>, </a:t>
            </a:r>
            <a:r>
              <a:rPr lang="en-US" sz="1600" u="sng" dirty="0">
                <a:latin typeface="Book Antiqua"/>
                <a:cs typeface="Book Antiqua"/>
              </a:rPr>
              <a:t>not</a:t>
            </a:r>
            <a:r>
              <a:rPr lang="en-US" sz="1600" dirty="0">
                <a:latin typeface="Book Antiqua"/>
                <a:cs typeface="Book Antiqua"/>
              </a:rPr>
              <a:t> in research </a:t>
            </a:r>
            <a:r>
              <a:rPr lang="en-US" sz="1600" dirty="0" smtClean="0">
                <a:latin typeface="Book Antiqua"/>
                <a:cs typeface="Book Antiqua"/>
              </a:rPr>
              <a:t>agendas, on </a:t>
            </a:r>
            <a:r>
              <a:rPr lang="en-US" sz="1600" dirty="0">
                <a:latin typeface="Book Antiqua"/>
                <a:cs typeface="Book Antiqua"/>
              </a:rPr>
              <a:t>executive flipcharts, in guarded memos, </a:t>
            </a:r>
            <a:r>
              <a:rPr lang="en-US" sz="1600" dirty="0" smtClean="0">
                <a:latin typeface="Book Antiqua"/>
                <a:cs typeface="Book Antiqua"/>
              </a:rPr>
              <a:t>atop </a:t>
            </a:r>
            <a:r>
              <a:rPr lang="en-US" sz="1600" dirty="0">
                <a:latin typeface="Book Antiqua"/>
                <a:cs typeface="Book Antiqua"/>
              </a:rPr>
              <a:t>lecterns or in p</a:t>
            </a:r>
            <a:r>
              <a:rPr lang="en-US" sz="1600" dirty="0" smtClean="0">
                <a:latin typeface="Book Antiqua"/>
                <a:cs typeface="Book Antiqua"/>
              </a:rPr>
              <a:t>ublished manifestos.  </a:t>
            </a:r>
          </a:p>
          <a:p>
            <a:pPr>
              <a:spcBef>
                <a:spcPts val="0"/>
              </a:spcBef>
            </a:pPr>
            <a:endParaRPr lang="en-US" sz="1600" dirty="0">
              <a:latin typeface="Book Antiqua"/>
              <a:cs typeface="Book Antiqua"/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Book Antiqua"/>
                <a:cs typeface="Book Antiqua"/>
              </a:rPr>
              <a:t>We’re focused on </a:t>
            </a:r>
            <a:r>
              <a:rPr lang="en-US" sz="1600" dirty="0" smtClean="0">
                <a:solidFill>
                  <a:srgbClr val="800000"/>
                </a:solidFill>
                <a:latin typeface="Book Antiqua"/>
                <a:cs typeface="Book Antiqua"/>
              </a:rPr>
              <a:t>working quietly </a:t>
            </a:r>
            <a:r>
              <a:rPr lang="en-US" sz="1600" dirty="0" smtClean="0">
                <a:latin typeface="Book Antiqua"/>
                <a:cs typeface="Book Antiqua"/>
              </a:rPr>
              <a:t>in service and in hand with our field colleagues to inspire and effect </a:t>
            </a:r>
            <a:r>
              <a:rPr lang="en-US" sz="1600" dirty="0">
                <a:latin typeface="Book Antiqua"/>
                <a:cs typeface="Book Antiqua"/>
              </a:rPr>
              <a:t>change, </a:t>
            </a:r>
            <a:r>
              <a:rPr lang="en-US" sz="1600" u="sng" dirty="0" smtClean="0">
                <a:latin typeface="Book Antiqua"/>
                <a:cs typeface="Book Antiqua"/>
              </a:rPr>
              <a:t>not</a:t>
            </a:r>
            <a:r>
              <a:rPr lang="en-US" sz="1600" dirty="0" smtClean="0">
                <a:latin typeface="Book Antiqua"/>
                <a:cs typeface="Book Antiqua"/>
              </a:rPr>
              <a:t> on </a:t>
            </a:r>
            <a:r>
              <a:rPr lang="en-US" sz="1600" dirty="0">
                <a:latin typeface="Book Antiqua"/>
                <a:cs typeface="Book Antiqua"/>
              </a:rPr>
              <a:t>headlining </a:t>
            </a:r>
            <a:r>
              <a:rPr lang="en-US" sz="1600" dirty="0" smtClean="0">
                <a:latin typeface="Book Antiqua"/>
                <a:cs typeface="Book Antiqua"/>
              </a:rPr>
              <a:t>events. </a:t>
            </a:r>
          </a:p>
          <a:p>
            <a:endParaRPr lang="en-US" sz="1600" dirty="0" smtClean="0">
              <a:latin typeface="Book Antiqua"/>
              <a:cs typeface="Book Antiqua"/>
            </a:endParaRPr>
          </a:p>
          <a:p>
            <a:endParaRPr lang="en-US" sz="1600" dirty="0" smtClean="0">
              <a:latin typeface="Book Antiqua"/>
              <a:cs typeface="Book Antiqua"/>
            </a:endParaRPr>
          </a:p>
          <a:p>
            <a:endParaRPr lang="en-US" sz="1600" dirty="0" smtClean="0">
              <a:latin typeface="Book Antiqua"/>
              <a:cs typeface="Book Antiqua"/>
            </a:endParaRPr>
          </a:p>
          <a:p>
            <a:endParaRPr lang="en-US" sz="1600" dirty="0" smtClean="0">
              <a:latin typeface="Book Antiqua"/>
              <a:cs typeface="Book Antiqua"/>
            </a:endParaRPr>
          </a:p>
          <a:p>
            <a:endParaRPr lang="en-US" sz="16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62882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62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>
                <a:latin typeface="Book Antiqua"/>
                <a:cs typeface="Book Antiqua"/>
              </a:rPr>
              <a:t>What We Said We’ll Do</a:t>
            </a:r>
            <a:endParaRPr lang="en-US" sz="3100" dirty="0"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3138"/>
            <a:ext cx="8229600" cy="227806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rgbClr val="31859C"/>
                </a:solidFill>
                <a:latin typeface="Book Antiqua"/>
                <a:cs typeface="Book Antiqua"/>
              </a:rPr>
              <a:t>Inspire </a:t>
            </a:r>
            <a:r>
              <a:rPr lang="en-US" sz="1800" dirty="0" smtClean="0">
                <a:latin typeface="Book Antiqua"/>
                <a:cs typeface="Book Antiqua"/>
              </a:rPr>
              <a:t>positively </a:t>
            </a:r>
            <a:r>
              <a:rPr lang="en-US" sz="1800" dirty="0" smtClean="0">
                <a:solidFill>
                  <a:srgbClr val="000000"/>
                </a:solidFill>
                <a:latin typeface="Book Antiqua"/>
                <a:cs typeface="Book Antiqua"/>
              </a:rPr>
              <a:t>transformative change </a:t>
            </a:r>
            <a:r>
              <a:rPr lang="en-US" sz="1800" dirty="0" smtClean="0">
                <a:latin typeface="Book Antiqua"/>
                <a:cs typeface="Book Antiqua"/>
              </a:rPr>
              <a:t>to convention, in part by the </a:t>
            </a:r>
            <a:r>
              <a:rPr lang="en-US" sz="1800" dirty="0" smtClean="0">
                <a:solidFill>
                  <a:srgbClr val="FF6600"/>
                </a:solidFill>
                <a:latin typeface="Book Antiqua"/>
                <a:cs typeface="Book Antiqua"/>
              </a:rPr>
              <a:t>powerful example </a:t>
            </a:r>
            <a:r>
              <a:rPr lang="en-US" sz="1800" dirty="0" smtClean="0">
                <a:latin typeface="Book Antiqua"/>
                <a:cs typeface="Book Antiqua"/>
              </a:rPr>
              <a:t>of our collaboration and vision</a:t>
            </a:r>
          </a:p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rgbClr val="31859C"/>
                </a:solidFill>
                <a:latin typeface="Book Antiqua"/>
                <a:cs typeface="Book Antiqua"/>
              </a:rPr>
              <a:t>Pilot and showcase </a:t>
            </a:r>
            <a:r>
              <a:rPr lang="en-US" sz="1800" dirty="0" smtClean="0">
                <a:latin typeface="Book Antiqua"/>
                <a:cs typeface="Book Antiqua"/>
              </a:rPr>
              <a:t>breakthrough </a:t>
            </a:r>
            <a:r>
              <a:rPr lang="en-US" sz="1800" dirty="0" smtClean="0">
                <a:solidFill>
                  <a:srgbClr val="FF6600"/>
                </a:solidFill>
                <a:latin typeface="Book Antiqua"/>
                <a:cs typeface="Book Antiqua"/>
              </a:rPr>
              <a:t>design innovation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  <a:latin typeface="Book Antiqua"/>
              <a:cs typeface="Book Antiqua"/>
            </a:endParaRPr>
          </a:p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rgbClr val="31859C"/>
                </a:solidFill>
                <a:latin typeface="Book Antiqua"/>
                <a:cs typeface="Book Antiqua"/>
              </a:rPr>
              <a:t>Influence</a:t>
            </a:r>
            <a:r>
              <a:rPr lang="en-US" sz="1800" dirty="0" smtClean="0">
                <a:solidFill>
                  <a:srgbClr val="558ED5"/>
                </a:solidFill>
                <a:latin typeface="Book Antiqua"/>
                <a:cs typeface="Book Antiqua"/>
              </a:rPr>
              <a:t> </a:t>
            </a:r>
            <a:r>
              <a:rPr lang="en-US" sz="1800" dirty="0" smtClean="0">
                <a:latin typeface="Book Antiqua"/>
                <a:cs typeface="Book Antiqua"/>
              </a:rPr>
              <a:t>next-generation practitioners, scholars and funders</a:t>
            </a:r>
            <a:endParaRPr lang="en-US" sz="1800" dirty="0">
              <a:latin typeface="Book Antiqua"/>
              <a:cs typeface="Book Antiqua"/>
            </a:endParaRPr>
          </a:p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rgbClr val="31859C"/>
                </a:solidFill>
                <a:latin typeface="Book Antiqua"/>
                <a:cs typeface="Book Antiqua"/>
              </a:rPr>
              <a:t>Invigorate</a:t>
            </a:r>
            <a:r>
              <a:rPr lang="en-US" sz="1800" dirty="0" smtClean="0">
                <a:solidFill>
                  <a:srgbClr val="558ED5"/>
                </a:solidFill>
                <a:latin typeface="Book Antiqua"/>
                <a:cs typeface="Book Antiqua"/>
              </a:rPr>
              <a:t> </a:t>
            </a:r>
            <a:r>
              <a:rPr lang="en-US" sz="1800" dirty="0">
                <a:latin typeface="Book Antiqua"/>
                <a:cs typeface="Book Antiqua"/>
              </a:rPr>
              <a:t>a</a:t>
            </a:r>
            <a:r>
              <a:rPr lang="en-US" sz="1800" dirty="0" smtClean="0">
                <a:latin typeface="Book Antiqua"/>
                <a:cs typeface="Book Antiqua"/>
              </a:rPr>
              <a:t> conversation, not settle the debate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0" y="3175000"/>
            <a:ext cx="1813970" cy="1879594"/>
          </a:xfrm>
          <a:prstGeom prst="rect">
            <a:avLst/>
          </a:prstGeom>
          <a:solidFill>
            <a:srgbClr val="B3A2C7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412" y="3187700"/>
            <a:ext cx="2140700" cy="1828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6118" y="3175000"/>
            <a:ext cx="2002182" cy="1873942"/>
          </a:xfrm>
          <a:prstGeom prst="rect">
            <a:avLst/>
          </a:prstGeom>
        </p:spPr>
      </p:pic>
      <p:sp>
        <p:nvSpPr>
          <p:cNvPr id="8" name="Title 12"/>
          <p:cNvSpPr txBox="1">
            <a:spLocks/>
          </p:cNvSpPr>
          <p:nvPr/>
        </p:nvSpPr>
        <p:spPr>
          <a:xfrm>
            <a:off x="3681606" y="4844311"/>
            <a:ext cx="1641313" cy="699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dirty="0" smtClean="0"/>
              <a:t>REDESIGN</a:t>
            </a:r>
            <a:endParaRPr lang="en-US" sz="2300" dirty="0"/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6166553" y="4844311"/>
            <a:ext cx="1641313" cy="699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dirty="0" smtClean="0"/>
              <a:t>RENEW</a:t>
            </a:r>
            <a:endParaRPr lang="en-US" sz="2300" dirty="0"/>
          </a:p>
        </p:txBody>
      </p:sp>
      <p:sp>
        <p:nvSpPr>
          <p:cNvPr id="13" name="Title 12"/>
          <p:cNvSpPr txBox="1">
            <a:spLocks/>
          </p:cNvSpPr>
          <p:nvPr/>
        </p:nvSpPr>
        <p:spPr>
          <a:xfrm>
            <a:off x="1195758" y="4844311"/>
            <a:ext cx="1641313" cy="699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dirty="0" smtClean="0"/>
              <a:t>REIMAGINE</a:t>
            </a:r>
            <a:endParaRPr lang="en-US" sz="23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0700" y="5995455"/>
            <a:ext cx="8229600" cy="788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30000"/>
              </a:lnSpc>
              <a:buFont typeface="Arial"/>
              <a:buChar char="•"/>
            </a:pPr>
            <a:r>
              <a:rPr lang="en-US" sz="1800" dirty="0">
                <a:solidFill>
                  <a:srgbClr val="31859C"/>
                </a:solidFill>
                <a:latin typeface="Book Antiqua"/>
                <a:cs typeface="Book Antiqua"/>
              </a:rPr>
              <a:t>Test and refine </a:t>
            </a:r>
            <a:r>
              <a:rPr lang="en-US" sz="1800" dirty="0" smtClean="0">
                <a:latin typeface="Book Antiqua"/>
                <a:cs typeface="Book Antiqua"/>
              </a:rPr>
              <a:t>ground-rumbling ideas </a:t>
            </a:r>
            <a:r>
              <a:rPr lang="en-US" sz="1800" dirty="0">
                <a:latin typeface="Book Antiqua"/>
                <a:cs typeface="Book Antiqua"/>
              </a:rPr>
              <a:t>that </a:t>
            </a:r>
            <a:r>
              <a:rPr lang="en-US" sz="1800" dirty="0" smtClean="0">
                <a:solidFill>
                  <a:srgbClr val="FF6600"/>
                </a:solidFill>
                <a:latin typeface="Book Antiqua"/>
                <a:cs typeface="Book Antiqua"/>
              </a:rPr>
              <a:t>reorient our fields behind a unifying strategy </a:t>
            </a:r>
            <a:r>
              <a:rPr lang="en-US" sz="1800" dirty="0" smtClean="0">
                <a:latin typeface="Book Antiqua"/>
                <a:cs typeface="Book Antiqua"/>
              </a:rPr>
              <a:t>and empower </a:t>
            </a:r>
            <a:r>
              <a:rPr lang="en-US" sz="1800" dirty="0">
                <a:latin typeface="Book Antiqua"/>
                <a:cs typeface="Book Antiqua"/>
              </a:rPr>
              <a:t>practitioners to simply </a:t>
            </a:r>
            <a:r>
              <a:rPr lang="en-US" sz="1800" dirty="0">
                <a:solidFill>
                  <a:srgbClr val="FF6600"/>
                </a:solidFill>
                <a:latin typeface="Book Antiqua"/>
                <a:cs typeface="Book Antiqua"/>
              </a:rPr>
              <a:t>design </a:t>
            </a:r>
            <a:r>
              <a:rPr lang="en-US" sz="1800" dirty="0" smtClean="0">
                <a:solidFill>
                  <a:srgbClr val="FF6600"/>
                </a:solidFill>
                <a:latin typeface="Book Antiqua"/>
                <a:cs typeface="Book Antiqua"/>
              </a:rPr>
              <a:t>for impact</a:t>
            </a:r>
            <a:r>
              <a:rPr lang="en-US" sz="1800" dirty="0" smtClean="0">
                <a:latin typeface="Book Antiqua"/>
                <a:cs typeface="Book Antiqua"/>
              </a:rPr>
              <a:t>,</a:t>
            </a:r>
            <a:r>
              <a:rPr lang="en-US" sz="1800" dirty="0" smtClean="0">
                <a:solidFill>
                  <a:srgbClr val="FF6600"/>
                </a:solidFill>
                <a:latin typeface="Book Antiqua"/>
                <a:cs typeface="Book Antiqua"/>
              </a:rPr>
              <a:t> </a:t>
            </a:r>
            <a:r>
              <a:rPr lang="en-US" sz="1800" dirty="0" smtClean="0">
                <a:latin typeface="Book Antiqua"/>
                <a:cs typeface="Book Antiqua"/>
              </a:rPr>
              <a:t>rather than for discipline </a:t>
            </a:r>
            <a:endParaRPr lang="en-US" sz="1800" dirty="0">
              <a:latin typeface="Book Antiqua"/>
              <a:cs typeface="Book Antiqua"/>
            </a:endParaRPr>
          </a:p>
          <a:p>
            <a:pPr algn="l">
              <a:lnSpc>
                <a:spcPct val="130000"/>
              </a:lnSpc>
            </a:pPr>
            <a:endParaRPr lang="en-US" sz="1800" b="1" dirty="0">
              <a:solidFill>
                <a:srgbClr val="31859C"/>
              </a:solidFill>
              <a:latin typeface="Book Antiqua"/>
              <a:cs typeface="Book Antiqua"/>
            </a:endParaRPr>
          </a:p>
          <a:p>
            <a:pPr algn="l">
              <a:lnSpc>
                <a:spcPct val="130000"/>
              </a:lnSpc>
            </a:pPr>
            <a:endParaRPr lang="en-US" sz="1800" dirty="0">
              <a:solidFill>
                <a:srgbClr val="31859C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02291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163"/>
          <p:cNvSpPr txBox="1"/>
          <p:nvPr/>
        </p:nvSpPr>
        <p:spPr>
          <a:xfrm>
            <a:off x="7130273" y="6455963"/>
            <a:ext cx="1689356" cy="3062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6" name="Text Box 115"/>
          <p:cNvSpPr txBox="1"/>
          <p:nvPr/>
        </p:nvSpPr>
        <p:spPr>
          <a:xfrm>
            <a:off x="6177893" y="4407207"/>
            <a:ext cx="1362909" cy="486972"/>
          </a:xfrm>
          <a:prstGeom prst="ellipse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mbria"/>
                <a:ea typeface="Times New Roman"/>
                <a:cs typeface="Times New Roman"/>
              </a:rPr>
              <a:t> </a:t>
            </a:r>
            <a:endParaRPr lang="en-US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289506" y="3290632"/>
            <a:ext cx="2" cy="273908"/>
          </a:xfrm>
          <a:prstGeom prst="line">
            <a:avLst/>
          </a:prstGeom>
          <a:ln w="12700" cmpd="sng">
            <a:solidFill>
              <a:srgbClr val="558E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06132" y="3290632"/>
            <a:ext cx="0" cy="636488"/>
          </a:xfrm>
          <a:prstGeom prst="line">
            <a:avLst/>
          </a:prstGeom>
          <a:ln w="12700" cmpd="sng">
            <a:solidFill>
              <a:srgbClr val="558E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29800" y="3134294"/>
            <a:ext cx="1499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Project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31853" y="3134294"/>
            <a:ext cx="1499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Design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38" name="Text Box 161"/>
          <p:cNvSpPr txBox="1"/>
          <p:nvPr/>
        </p:nvSpPr>
        <p:spPr>
          <a:xfrm>
            <a:off x="6470856" y="2931667"/>
            <a:ext cx="2222249" cy="3464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000" b="1" i="1" u="sng" dirty="0">
                <a:solidFill>
                  <a:srgbClr val="4F6228"/>
                </a:solidFill>
                <a:latin typeface="Cambria"/>
                <a:ea typeface="ＭＳ 明朝"/>
                <a:cs typeface="Times New Roman"/>
              </a:rPr>
              <a:t>A</a:t>
            </a:r>
            <a:r>
              <a:rPr lang="en-US" sz="1000" b="1" i="1" u="sng" dirty="0" smtClean="0">
                <a:solidFill>
                  <a:srgbClr val="4F6228"/>
                </a:solidFill>
                <a:latin typeface="Cambria"/>
                <a:ea typeface="ＭＳ 明朝"/>
                <a:cs typeface="Times New Roman"/>
              </a:rPr>
              <a:t> Model in Motion</a:t>
            </a:r>
          </a:p>
          <a:p>
            <a:pPr algn="r"/>
            <a:r>
              <a:rPr lang="en-US" sz="1000" b="1" i="1" dirty="0" smtClean="0">
                <a:solidFill>
                  <a:srgbClr val="4F6228"/>
                </a:solidFill>
                <a:latin typeface="Cambria"/>
                <a:ea typeface="ＭＳ 明朝"/>
                <a:cs typeface="Times New Roman"/>
              </a:rPr>
              <a:t>Exceptional design requires both a pivotal BALANCE of considerations and, importantly, MOMENTUM.  </a:t>
            </a:r>
          </a:p>
          <a:p>
            <a:pPr algn="r"/>
            <a:r>
              <a:rPr lang="en-US" sz="1000" b="1" i="1" dirty="0" smtClean="0">
                <a:solidFill>
                  <a:srgbClr val="4F6228"/>
                </a:solidFill>
                <a:latin typeface="Cambria"/>
                <a:ea typeface="ＭＳ 明朝"/>
                <a:cs typeface="Times New Roman"/>
              </a:rPr>
              <a:t>As the “Design </a:t>
            </a:r>
            <a:r>
              <a:rPr lang="en-US" sz="1000" b="1" i="1" dirty="0">
                <a:solidFill>
                  <a:srgbClr val="4F6228"/>
                </a:solidFill>
                <a:latin typeface="Cambria"/>
                <a:ea typeface="ＭＳ 明朝"/>
                <a:cs typeface="Times New Roman"/>
              </a:rPr>
              <a:t>D</a:t>
            </a:r>
            <a:r>
              <a:rPr lang="en-US" sz="1000" b="1" i="1" dirty="0" smtClean="0">
                <a:solidFill>
                  <a:srgbClr val="4F6228"/>
                </a:solidFill>
                <a:latin typeface="Cambria"/>
                <a:ea typeface="ＭＳ 明朝"/>
                <a:cs typeface="Times New Roman"/>
              </a:rPr>
              <a:t>isc” s</a:t>
            </a:r>
            <a:r>
              <a:rPr lang="en-US" sz="1000" b="1" i="1" kern="1200" dirty="0" smtClean="0">
                <a:solidFill>
                  <a:srgbClr val="4F6228"/>
                </a:solidFill>
                <a:effectLst/>
                <a:latin typeface="Cambria"/>
                <a:ea typeface="ＭＳ 明朝"/>
                <a:cs typeface="Times New Roman"/>
              </a:rPr>
              <a:t>pins atop </a:t>
            </a:r>
          </a:p>
          <a:p>
            <a:pPr algn="r"/>
            <a:r>
              <a:rPr lang="en-US" sz="1000" b="1" i="1" dirty="0" smtClean="0">
                <a:solidFill>
                  <a:srgbClr val="4F6228"/>
                </a:solidFill>
                <a:latin typeface="Cambria"/>
                <a:ea typeface="ＭＳ 明朝"/>
                <a:cs typeface="Times New Roman"/>
              </a:rPr>
              <a:t>t</a:t>
            </a:r>
            <a:r>
              <a:rPr lang="en-US" sz="1000" b="1" i="1" kern="1200" dirty="0" smtClean="0">
                <a:solidFill>
                  <a:srgbClr val="4F6228"/>
                </a:solidFill>
                <a:effectLst/>
                <a:latin typeface="Cambria"/>
                <a:ea typeface="ＭＳ 明朝"/>
                <a:cs typeface="Times New Roman"/>
              </a:rPr>
              <a:t>he </a:t>
            </a:r>
            <a:r>
              <a:rPr lang="en-US" sz="1000" b="1" i="1" dirty="0" smtClean="0">
                <a:solidFill>
                  <a:srgbClr val="4F6228"/>
                </a:solidFill>
                <a:latin typeface="Cambria"/>
                <a:ea typeface="ＭＳ 明朝"/>
                <a:cs typeface="Times New Roman"/>
              </a:rPr>
              <a:t>p</a:t>
            </a:r>
            <a:r>
              <a:rPr lang="en-US" sz="1000" b="1" i="1" kern="1200" dirty="0" smtClean="0">
                <a:solidFill>
                  <a:srgbClr val="4F6228"/>
                </a:solidFill>
                <a:effectLst/>
                <a:latin typeface="Cambria"/>
                <a:ea typeface="ＭＳ 明朝"/>
                <a:cs typeface="Times New Roman"/>
              </a:rPr>
              <a:t>oint of </a:t>
            </a:r>
            <a:r>
              <a:rPr lang="en-US" sz="1000" b="1" i="1" dirty="0" smtClean="0">
                <a:solidFill>
                  <a:srgbClr val="4F6228"/>
                </a:solidFill>
                <a:latin typeface="Cambria"/>
                <a:ea typeface="ＭＳ 明朝"/>
                <a:cs typeface="Times New Roman"/>
              </a:rPr>
              <a:t>its base, the balance of our disciplines both stabilize and </a:t>
            </a:r>
            <a:r>
              <a:rPr lang="en-US" sz="1000" b="1" i="1" dirty="0">
                <a:solidFill>
                  <a:srgbClr val="4F6228"/>
                </a:solidFill>
                <a:latin typeface="Cambria"/>
                <a:ea typeface="ＭＳ 明朝"/>
                <a:cs typeface="Times New Roman"/>
              </a:rPr>
              <a:t>propel it. </a:t>
            </a:r>
            <a:r>
              <a:rPr lang="en-US" sz="1000" b="1" i="1" dirty="0" smtClean="0">
                <a:solidFill>
                  <a:srgbClr val="4F6228"/>
                </a:solidFill>
                <a:latin typeface="Cambria"/>
                <a:ea typeface="ＭＳ 明朝"/>
                <a:cs typeface="Times New Roman"/>
              </a:rPr>
              <a:t> Its </a:t>
            </a:r>
            <a:r>
              <a:rPr lang="en-US" sz="1000" b="1" i="1" dirty="0">
                <a:solidFill>
                  <a:srgbClr val="4F6228"/>
                </a:solidFill>
                <a:latin typeface="Cambria"/>
                <a:ea typeface="ＭＳ 明朝"/>
                <a:cs typeface="Times New Roman"/>
              </a:rPr>
              <a:t>spin ultimately </a:t>
            </a:r>
            <a:r>
              <a:rPr lang="en-US" sz="1000" b="1" i="1" dirty="0" smtClean="0">
                <a:solidFill>
                  <a:srgbClr val="4F6228"/>
                </a:solidFill>
                <a:latin typeface="Cambria"/>
                <a:ea typeface="ＭＳ 明朝"/>
                <a:cs typeface="Times New Roman"/>
              </a:rPr>
              <a:t>“</a:t>
            </a:r>
            <a:r>
              <a:rPr lang="en-US" sz="1000" b="1" i="1" u="sng" dirty="0" smtClean="0">
                <a:solidFill>
                  <a:srgbClr val="4F6228"/>
                </a:solidFill>
                <a:latin typeface="Cambria"/>
                <a:ea typeface="ＭＳ 明朝"/>
                <a:cs typeface="Times New Roman"/>
              </a:rPr>
              <a:t>blurs” the </a:t>
            </a:r>
            <a:r>
              <a:rPr lang="en-US" sz="1000" b="1" i="1" u="sng" dirty="0">
                <a:solidFill>
                  <a:srgbClr val="4F6228"/>
                </a:solidFill>
                <a:latin typeface="Cambria"/>
                <a:ea typeface="ＭＳ 明朝"/>
                <a:cs typeface="Times New Roman"/>
              </a:rPr>
              <a:t>conventional separation </a:t>
            </a:r>
            <a:endParaRPr lang="en-US" sz="1000" b="1" i="1" u="sng" dirty="0" smtClean="0">
              <a:solidFill>
                <a:srgbClr val="4F6228"/>
              </a:solidFill>
              <a:latin typeface="Cambria"/>
              <a:ea typeface="ＭＳ 明朝"/>
              <a:cs typeface="Times New Roman"/>
            </a:endParaRPr>
          </a:p>
          <a:p>
            <a:pPr algn="r"/>
            <a:r>
              <a:rPr lang="en-US" sz="1000" b="1" i="1" u="sng" dirty="0" smtClean="0">
                <a:solidFill>
                  <a:srgbClr val="4F6228"/>
                </a:solidFill>
                <a:latin typeface="Cambria"/>
                <a:ea typeface="ＭＳ 明朝"/>
                <a:cs typeface="Times New Roman"/>
              </a:rPr>
              <a:t>between </a:t>
            </a:r>
            <a:r>
              <a:rPr lang="en-US" sz="1000" b="1" i="1" u="sng" dirty="0">
                <a:solidFill>
                  <a:srgbClr val="4F6228"/>
                </a:solidFill>
                <a:latin typeface="Cambria"/>
                <a:ea typeface="ＭＳ 明朝"/>
                <a:cs typeface="Times New Roman"/>
              </a:rPr>
              <a:t>our </a:t>
            </a:r>
            <a:r>
              <a:rPr lang="en-US" sz="1000" b="1" i="1" u="sng" dirty="0" smtClean="0">
                <a:solidFill>
                  <a:srgbClr val="4F6228"/>
                </a:solidFill>
                <a:latin typeface="Cambria"/>
                <a:ea typeface="ＭＳ 明朝"/>
                <a:cs typeface="Times New Roman"/>
              </a:rPr>
              <a:t>fields</a:t>
            </a:r>
            <a:r>
              <a:rPr lang="en-US" sz="1000" b="1" i="1" dirty="0" smtClean="0">
                <a:solidFill>
                  <a:srgbClr val="4F6228"/>
                </a:solidFill>
                <a:latin typeface="Cambria"/>
                <a:ea typeface="ＭＳ 明朝"/>
                <a:cs typeface="Times New Roman"/>
              </a:rPr>
              <a:t>, and its momentum gives “lift</a:t>
            </a:r>
            <a:r>
              <a:rPr lang="en-US" sz="1000" b="1" i="1" dirty="0">
                <a:solidFill>
                  <a:srgbClr val="4F6228"/>
                </a:solidFill>
                <a:latin typeface="Cambria"/>
                <a:ea typeface="ＭＳ 明朝"/>
                <a:cs typeface="Times New Roman"/>
              </a:rPr>
              <a:t>” to </a:t>
            </a:r>
            <a:r>
              <a:rPr lang="en-US" sz="1000" b="1" i="1" dirty="0" smtClean="0">
                <a:solidFill>
                  <a:srgbClr val="4F6228"/>
                </a:solidFill>
                <a:latin typeface="Cambria"/>
                <a:ea typeface="ＭＳ 明朝"/>
                <a:cs typeface="Times New Roman"/>
              </a:rPr>
              <a:t>the five anchoring tethers of our work and obligation, what </a:t>
            </a:r>
            <a:r>
              <a:rPr lang="en-US" sz="1000" b="1" i="1" dirty="0">
                <a:solidFill>
                  <a:srgbClr val="4F6228"/>
                </a:solidFill>
                <a:latin typeface="Cambria"/>
                <a:ea typeface="ＭＳ 明朝"/>
                <a:cs typeface="Times New Roman"/>
              </a:rPr>
              <a:t>can be thought of as five universal “Levers of Change” </a:t>
            </a:r>
            <a:endParaRPr lang="en-US" sz="1000" b="1" i="1" dirty="0" smtClean="0">
              <a:solidFill>
                <a:srgbClr val="4F6228"/>
              </a:solidFill>
              <a:latin typeface="Cambria"/>
              <a:ea typeface="ＭＳ 明朝"/>
              <a:cs typeface="Times New Roman"/>
            </a:endParaRPr>
          </a:p>
          <a:p>
            <a:pPr algn="r"/>
            <a:r>
              <a:rPr lang="en-US" sz="1000" b="1" i="1" dirty="0" smtClean="0">
                <a:solidFill>
                  <a:srgbClr val="4F6228"/>
                </a:solidFill>
                <a:latin typeface="Cambria"/>
                <a:ea typeface="ＭＳ 明朝"/>
                <a:cs typeface="Times New Roman"/>
              </a:rPr>
              <a:t>(</a:t>
            </a:r>
            <a:r>
              <a:rPr lang="en-US" sz="1000" b="1" i="1" dirty="0">
                <a:solidFill>
                  <a:srgbClr val="4F6228"/>
                </a:solidFill>
                <a:latin typeface="Cambria"/>
                <a:ea typeface="ＭＳ 明朝"/>
                <a:cs typeface="Times New Roman"/>
              </a:rPr>
              <a:t>Justice, Equity, Stewardship</a:t>
            </a:r>
            <a:r>
              <a:rPr lang="en-US" sz="1000" b="1" i="1" dirty="0" smtClean="0">
                <a:solidFill>
                  <a:srgbClr val="4F6228"/>
                </a:solidFill>
                <a:latin typeface="Cambria"/>
                <a:ea typeface="ＭＳ 明朝"/>
                <a:cs typeface="Times New Roman"/>
              </a:rPr>
              <a:t>, </a:t>
            </a:r>
            <a:r>
              <a:rPr lang="en-US" sz="1000" b="1" i="1" dirty="0" smtClean="0">
                <a:solidFill>
                  <a:srgbClr val="4F6228"/>
                </a:solidFill>
                <a:latin typeface="Cambria"/>
                <a:ea typeface="ＭＳ 明朝"/>
                <a:cs typeface="Cambria"/>
              </a:rPr>
              <a:t>Governance, Civil Engagement).  </a:t>
            </a:r>
          </a:p>
          <a:p>
            <a:pPr algn="r"/>
            <a:r>
              <a:rPr lang="en-US" sz="1000" b="1" i="1" dirty="0" smtClean="0">
                <a:solidFill>
                  <a:srgbClr val="4F6228"/>
                </a:solidFill>
                <a:latin typeface="Cambria"/>
                <a:ea typeface="ＭＳ 明朝"/>
                <a:cs typeface="Cambria"/>
              </a:rPr>
              <a:t>Their “lift” </a:t>
            </a:r>
            <a:r>
              <a:rPr lang="en-US" sz="1000" b="1" i="1" kern="1200" dirty="0" smtClean="0">
                <a:solidFill>
                  <a:srgbClr val="4F6228"/>
                </a:solidFill>
                <a:effectLst/>
                <a:latin typeface="Cambria"/>
                <a:ea typeface="ＭＳ 明朝"/>
                <a:cs typeface="Cambria"/>
              </a:rPr>
              <a:t>ultimately gives </a:t>
            </a:r>
          </a:p>
          <a:p>
            <a:pPr algn="r"/>
            <a:r>
              <a:rPr lang="en-US" sz="1000" b="1" i="1" kern="1200" dirty="0" smtClean="0">
                <a:solidFill>
                  <a:srgbClr val="4F6228"/>
                </a:solidFill>
                <a:effectLst/>
                <a:latin typeface="Cambria"/>
                <a:ea typeface="ＭＳ 明朝"/>
                <a:cs typeface="Cambria"/>
              </a:rPr>
              <a:t>the scale of change we seek</a:t>
            </a:r>
          </a:p>
          <a:p>
            <a:pPr algn="r"/>
            <a:r>
              <a:rPr lang="en-US" sz="1000" b="1" i="1" kern="1200" dirty="0" smtClean="0">
                <a:solidFill>
                  <a:srgbClr val="4F6228"/>
                </a:solidFill>
                <a:effectLst/>
                <a:latin typeface="Cambria"/>
                <a:ea typeface="ＭＳ 明朝"/>
                <a:cs typeface="Cambria"/>
              </a:rPr>
              <a:t> i</a:t>
            </a:r>
            <a:r>
              <a:rPr lang="en-US" sz="1000" b="1" i="1" dirty="0" smtClean="0">
                <a:solidFill>
                  <a:srgbClr val="4F6228"/>
                </a:solidFill>
                <a:latin typeface="Cambria"/>
                <a:ea typeface="ＭＳ 明朝"/>
                <a:cs typeface="Cambria"/>
              </a:rPr>
              <a:t>ts real force, no matter </a:t>
            </a:r>
          </a:p>
          <a:p>
            <a:pPr algn="r"/>
            <a:r>
              <a:rPr lang="en-US" sz="1000" b="1" i="1" dirty="0" smtClean="0">
                <a:solidFill>
                  <a:srgbClr val="4F6228"/>
                </a:solidFill>
                <a:latin typeface="Cambria"/>
                <a:ea typeface="ＭＳ 明朝"/>
                <a:cs typeface="Cambria"/>
              </a:rPr>
              <a:t>our core discipline.</a:t>
            </a:r>
            <a:endParaRPr lang="en-US" sz="1000" b="1" i="1" kern="1200" dirty="0" smtClean="0">
              <a:solidFill>
                <a:srgbClr val="4F6228"/>
              </a:solidFill>
              <a:effectLst/>
              <a:latin typeface="Cambria"/>
              <a:ea typeface="ＭＳ 明朝"/>
              <a:cs typeface="Cambria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3723600" y="943231"/>
            <a:ext cx="0" cy="23955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6470855" y="1999835"/>
            <a:ext cx="1" cy="23955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772034" y="1919373"/>
            <a:ext cx="0" cy="23955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011507" y="4977281"/>
            <a:ext cx="1" cy="23955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052309" y="4998676"/>
            <a:ext cx="1" cy="23955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5797762" y="4807362"/>
            <a:ext cx="769403" cy="808"/>
          </a:xfrm>
          <a:prstGeom prst="straightConnector1">
            <a:avLst/>
          </a:prstGeom>
          <a:ln w="28575" cmpd="sng">
            <a:solidFill>
              <a:schemeClr val="accent3">
                <a:lumMod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856726" y="1060237"/>
            <a:ext cx="6696040" cy="5045433"/>
            <a:chOff x="856726" y="1060237"/>
            <a:chExt cx="6696040" cy="5045433"/>
          </a:xfrm>
        </p:grpSpPr>
        <p:cxnSp>
          <p:nvCxnSpPr>
            <p:cNvPr id="26" name="Straight Connector 25"/>
            <p:cNvCxnSpPr>
              <a:endCxn id="24" idx="0"/>
            </p:cNvCxnSpPr>
            <p:nvPr/>
          </p:nvCxnSpPr>
          <p:spPr>
            <a:xfrm>
              <a:off x="3986800" y="3290631"/>
              <a:ext cx="1752089" cy="1804955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856726" y="1060237"/>
              <a:ext cx="6696040" cy="5045433"/>
              <a:chOff x="856726" y="1060237"/>
              <a:chExt cx="6696040" cy="5045433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4009077" y="2101978"/>
                <a:ext cx="2151906" cy="1188656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2267702" y="3290632"/>
                <a:ext cx="1741375" cy="1824587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endCxn id="16" idx="0"/>
              </p:cNvCxnSpPr>
              <p:nvPr/>
            </p:nvCxnSpPr>
            <p:spPr>
              <a:xfrm flipH="1" flipV="1">
                <a:off x="2021090" y="2090182"/>
                <a:ext cx="1965710" cy="1200450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 flipV="1">
                <a:off x="3999498" y="1063008"/>
                <a:ext cx="2" cy="2227625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Isosceles Triangle 50"/>
              <p:cNvSpPr/>
              <p:nvPr/>
            </p:nvSpPr>
            <p:spPr>
              <a:xfrm>
                <a:off x="3823042" y="1060237"/>
                <a:ext cx="358196" cy="324248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 dirty="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52" name="Text Box 59"/>
              <p:cNvSpPr txBox="1"/>
              <p:nvPr/>
            </p:nvSpPr>
            <p:spPr>
              <a:xfrm>
                <a:off x="3208240" y="1396280"/>
                <a:ext cx="1646014" cy="70569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i="1" dirty="0" smtClean="0">
                    <a:solidFill>
                      <a:srgbClr val="000000"/>
                    </a:solidFill>
                    <a:latin typeface="Cambria"/>
                    <a:ea typeface="ＭＳ 明朝"/>
                    <a:cs typeface="Times New Roman"/>
                  </a:rPr>
                  <a:t>Civil Engagement</a:t>
                </a:r>
                <a:endParaRPr lang="en-US" sz="1000" dirty="0">
                  <a:effectLst/>
                  <a:latin typeface="Times"/>
                  <a:ea typeface="ＭＳ 明朝"/>
                  <a:cs typeface="Times New Roman"/>
                </a:endParaRPr>
              </a:p>
              <a:p>
                <a:pPr algn="ctr"/>
                <a:r>
                  <a:rPr lang="en-US" sz="1000" i="1" kern="1200" dirty="0" smtClean="0">
                    <a:solidFill>
                      <a:srgbClr val="000000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(I</a:t>
                </a:r>
                <a:r>
                  <a:rPr lang="en-US" sz="1000" i="1" dirty="0" smtClean="0">
                    <a:solidFill>
                      <a:srgbClr val="000000"/>
                    </a:solidFill>
                    <a:latin typeface="Cambria"/>
                    <a:ea typeface="ＭＳ 明朝"/>
                    <a:cs typeface="Times New Roman"/>
                  </a:rPr>
                  <a:t>ndependence, Protection, </a:t>
                </a:r>
              </a:p>
              <a:p>
                <a:pPr algn="ctr"/>
                <a:r>
                  <a:rPr lang="en-US" sz="1000" i="1" dirty="0" smtClean="0">
                    <a:solidFill>
                      <a:srgbClr val="000000"/>
                    </a:solidFill>
                    <a:latin typeface="Cambria"/>
                    <a:ea typeface="ＭＳ 明朝"/>
                    <a:cs typeface="Times New Roman"/>
                  </a:rPr>
                  <a:t>Viability, Vibrancy</a:t>
                </a:r>
                <a:r>
                  <a:rPr lang="en-US" sz="1000" i="1" kern="1200" dirty="0" smtClean="0">
                    <a:solidFill>
                      <a:srgbClr val="000000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)</a:t>
                </a:r>
                <a:endParaRPr lang="en-US" sz="1000" dirty="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>
                <a:off x="5985236" y="2090182"/>
                <a:ext cx="358196" cy="324248"/>
              </a:xfrm>
              <a:prstGeom prst="triangle">
                <a:avLst/>
              </a:prstGeom>
              <a:solidFill>
                <a:srgbClr val="66006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 dirty="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5" name="Text Box 54"/>
              <p:cNvSpPr txBox="1"/>
              <p:nvPr/>
            </p:nvSpPr>
            <p:spPr>
              <a:xfrm>
                <a:off x="4781052" y="2417206"/>
                <a:ext cx="2771714" cy="70569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i="1" kern="1200" dirty="0">
                    <a:solidFill>
                      <a:srgbClr val="000000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Governance</a:t>
                </a:r>
                <a:endParaRPr lang="en-US" sz="1000" dirty="0">
                  <a:effectLst/>
                  <a:latin typeface="Times"/>
                  <a:ea typeface="ＭＳ 明朝"/>
                  <a:cs typeface="Times New Roman"/>
                </a:endParaRPr>
              </a:p>
              <a:p>
                <a:pPr algn="ctr"/>
                <a:r>
                  <a:rPr lang="en-US" sz="1000" i="1" dirty="0">
                    <a:solidFill>
                      <a:srgbClr val="000000"/>
                    </a:solidFill>
                    <a:latin typeface="Cambria"/>
                    <a:ea typeface="ＭＳ 明朝"/>
                    <a:cs typeface="Times New Roman"/>
                  </a:rPr>
                  <a:t>(Institutional &amp; Regulatory </a:t>
                </a:r>
                <a:r>
                  <a:rPr lang="en-US" sz="1000" i="1" dirty="0" smtClean="0">
                    <a:solidFill>
                      <a:srgbClr val="000000"/>
                    </a:solidFill>
                    <a:latin typeface="Cambria"/>
                    <a:ea typeface="ＭＳ 明朝"/>
                    <a:cs typeface="Times New Roman"/>
                  </a:rPr>
                  <a:t>Efficacy, Accountability</a:t>
                </a:r>
                <a:r>
                  <a:rPr lang="en-US" sz="1000" i="1" kern="1200" dirty="0">
                    <a:solidFill>
                      <a:srgbClr val="000000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, </a:t>
                </a:r>
                <a:r>
                  <a:rPr lang="en-US" sz="1000" i="1" kern="1200" dirty="0" smtClean="0">
                    <a:solidFill>
                      <a:srgbClr val="000000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Transparency</a:t>
                </a:r>
                <a:r>
                  <a:rPr lang="en-US" sz="1000" i="1" kern="1200" dirty="0">
                    <a:solidFill>
                      <a:srgbClr val="000000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, </a:t>
                </a:r>
                <a:r>
                  <a:rPr lang="en-US" sz="1000" i="1" kern="1200" dirty="0" smtClean="0">
                    <a:solidFill>
                      <a:srgbClr val="000000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Participation)</a:t>
                </a:r>
                <a:endParaRPr lang="en-US" sz="1000" dirty="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>
                <a:off x="1841992" y="2090182"/>
                <a:ext cx="358196" cy="324248"/>
              </a:xfrm>
              <a:prstGeom prst="triangle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 dirty="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8" name="Text Box 57"/>
              <p:cNvSpPr txBox="1"/>
              <p:nvPr/>
            </p:nvSpPr>
            <p:spPr>
              <a:xfrm>
                <a:off x="1137774" y="5420933"/>
                <a:ext cx="2258975" cy="553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i="1" kern="1200" dirty="0">
                    <a:solidFill>
                      <a:srgbClr val="000000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Equity</a:t>
                </a:r>
                <a:endParaRPr lang="en-US" sz="1000" dirty="0">
                  <a:effectLst/>
                  <a:latin typeface="Times"/>
                  <a:ea typeface="ＭＳ 明朝"/>
                  <a:cs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i="1" kern="1200" dirty="0">
                    <a:solidFill>
                      <a:srgbClr val="000000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(Power, Access, </a:t>
                </a:r>
                <a:r>
                  <a:rPr lang="en-US" sz="1000" i="1" kern="1200" dirty="0" smtClean="0">
                    <a:solidFill>
                      <a:srgbClr val="000000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Inclusion, 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i="1" kern="1200" dirty="0" smtClean="0">
                    <a:solidFill>
                      <a:srgbClr val="000000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Distribution, Responsibility</a:t>
                </a:r>
                <a:r>
                  <a:rPr lang="en-US" sz="1200" i="1" kern="1200" dirty="0" smtClean="0">
                    <a:solidFill>
                      <a:srgbClr val="000000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)</a:t>
                </a:r>
                <a:endParaRPr lang="en-US" sz="1000" dirty="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2085813" y="5118453"/>
                <a:ext cx="358196" cy="302853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 dirty="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5559791" y="5095586"/>
                <a:ext cx="358196" cy="302450"/>
              </a:xfrm>
              <a:prstGeom prst="triangle">
                <a:avLst/>
              </a:prstGeom>
              <a:solidFill>
                <a:srgbClr val="FF66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 dirty="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25" name="Text Box 144"/>
              <p:cNvSpPr txBox="1"/>
              <p:nvPr/>
            </p:nvSpPr>
            <p:spPr>
              <a:xfrm>
                <a:off x="4248965" y="5399973"/>
                <a:ext cx="2990377" cy="70569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i="1" dirty="0" smtClean="0">
                    <a:solidFill>
                      <a:srgbClr val="000000"/>
                    </a:solidFill>
                    <a:latin typeface="Cambria"/>
                    <a:ea typeface="ＭＳ 明朝"/>
                    <a:cs typeface="Times New Roman"/>
                  </a:rPr>
                  <a:t>Stewardship</a:t>
                </a:r>
                <a:endParaRPr lang="en-US" sz="1000" dirty="0">
                  <a:effectLst/>
                  <a:latin typeface="Times"/>
                  <a:ea typeface="ＭＳ 明朝"/>
                  <a:cs typeface="Times New Roman"/>
                </a:endParaRPr>
              </a:p>
              <a:p>
                <a:pPr algn="ctr"/>
                <a:r>
                  <a:rPr lang="en-US" sz="1000" i="1" kern="1200" dirty="0" smtClean="0">
                    <a:solidFill>
                      <a:srgbClr val="000000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(</a:t>
                </a:r>
                <a:r>
                  <a:rPr lang="en-US" sz="1000" i="1" dirty="0" smtClean="0">
                    <a:solidFill>
                      <a:srgbClr val="000000"/>
                    </a:solidFill>
                    <a:latin typeface="Cambria"/>
                    <a:ea typeface="ＭＳ 明朝"/>
                    <a:cs typeface="Times New Roman"/>
                  </a:rPr>
                  <a:t>Human &amp; Wild, Population &amp; Community,</a:t>
                </a:r>
              </a:p>
              <a:p>
                <a:pPr algn="ctr"/>
                <a:r>
                  <a:rPr lang="en-US" sz="1000" i="1" dirty="0" smtClean="0">
                    <a:solidFill>
                      <a:srgbClr val="000000"/>
                    </a:solidFill>
                    <a:latin typeface="Cambria"/>
                    <a:ea typeface="ＭＳ 明朝"/>
                    <a:cs typeface="Times New Roman"/>
                  </a:rPr>
                  <a:t>Natural, Human </a:t>
                </a:r>
                <a:r>
                  <a:rPr lang="en-US" sz="1000" i="1" kern="1200" dirty="0" smtClean="0">
                    <a:solidFill>
                      <a:srgbClr val="000000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&amp; Financial Capital)</a:t>
                </a:r>
                <a:endParaRPr lang="en-US" sz="1000" dirty="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  <p:sp>
            <p:nvSpPr>
              <p:cNvPr id="20" name="Text Box 59"/>
              <p:cNvSpPr txBox="1"/>
              <p:nvPr/>
            </p:nvSpPr>
            <p:spPr>
              <a:xfrm>
                <a:off x="856726" y="2418976"/>
                <a:ext cx="2338359" cy="70569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i="1" kern="1200" dirty="0">
                    <a:solidFill>
                      <a:srgbClr val="000000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Justice</a:t>
                </a:r>
                <a:endParaRPr lang="en-US" sz="1000" dirty="0">
                  <a:effectLst/>
                  <a:latin typeface="Times"/>
                  <a:ea typeface="ＭＳ 明朝"/>
                  <a:cs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i="1" kern="1200" dirty="0" smtClean="0">
                    <a:solidFill>
                      <a:srgbClr val="000000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(Civic &amp; Environmental, Rights, Remedy, Enforcement, Incentive, Consequence)</a:t>
                </a:r>
                <a:endParaRPr lang="en-US" sz="1000" dirty="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</p:grpSp>
      </p:grpSp>
      <p:sp>
        <p:nvSpPr>
          <p:cNvPr id="61" name="Curved Left Arrow 60"/>
          <p:cNvSpPr/>
          <p:nvPr/>
        </p:nvSpPr>
        <p:spPr>
          <a:xfrm rot="10800000">
            <a:off x="3688968" y="3216981"/>
            <a:ext cx="247313" cy="158657"/>
          </a:xfrm>
          <a:prstGeom prst="curvedLeftArrow">
            <a:avLst/>
          </a:prstGeom>
          <a:solidFill>
            <a:srgbClr val="FFFF00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Curved Down Arrow 61"/>
          <p:cNvSpPr/>
          <p:nvPr/>
        </p:nvSpPr>
        <p:spPr>
          <a:xfrm rot="5400000">
            <a:off x="4104501" y="3189698"/>
            <a:ext cx="153467" cy="239467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40459" y="1063008"/>
            <a:ext cx="5313021" cy="3628079"/>
            <a:chOff x="1440459" y="1063008"/>
            <a:chExt cx="5313021" cy="3628079"/>
          </a:xfrm>
        </p:grpSpPr>
        <p:sp>
          <p:nvSpPr>
            <p:cNvPr id="21" name="Cloud Callout 20"/>
            <p:cNvSpPr/>
            <p:nvPr/>
          </p:nvSpPr>
          <p:spPr>
            <a:xfrm>
              <a:off x="4799426" y="1063008"/>
              <a:ext cx="1954054" cy="1028588"/>
            </a:xfrm>
            <a:prstGeom prst="cloudCallou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 dirty="0" smtClean="0">
                  <a:solidFill>
                    <a:srgbClr val="FFFFFF"/>
                  </a:solidFill>
                  <a:effectLst/>
                  <a:ea typeface="ＭＳ 明朝"/>
                  <a:cs typeface="Times New Roman"/>
                </a:rPr>
                <a:t>What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 dirty="0" smtClean="0">
                  <a:solidFill>
                    <a:srgbClr val="FFFFFF"/>
                  </a:solidFill>
                  <a:effectLst/>
                  <a:ea typeface="ＭＳ 明朝"/>
                  <a:cs typeface="Times New Roman"/>
                </a:rPr>
                <a:t>Trans-Disciplinary Design </a:t>
              </a:r>
              <a:r>
                <a:rPr lang="en-US" sz="1000" kern="1200" dirty="0">
                  <a:solidFill>
                    <a:srgbClr val="FFFFFF"/>
                  </a:solidFill>
                  <a:effectLst/>
                  <a:ea typeface="ＭＳ 明朝"/>
                  <a:cs typeface="Times New Roman"/>
                </a:rPr>
                <a:t>Approaches Sit Here at the Balance Point ??</a:t>
              </a:r>
              <a:endParaRPr lang="en-US" sz="10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4972496" y="2239389"/>
              <a:ext cx="319257" cy="0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1440459" y="2068144"/>
              <a:ext cx="5107238" cy="2622943"/>
              <a:chOff x="1440459" y="2068144"/>
              <a:chExt cx="5107238" cy="2622943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3474361" y="3290631"/>
                <a:ext cx="1052947" cy="1357569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 dirty="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8" name="Wave 7"/>
              <p:cNvSpPr/>
              <p:nvPr/>
            </p:nvSpPr>
            <p:spPr>
              <a:xfrm rot="663406">
                <a:off x="4188418" y="2068144"/>
                <a:ext cx="606176" cy="516395"/>
              </a:xfrm>
              <a:prstGeom prst="wave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 dirty="0">
                  <a:effectLst/>
                  <a:ea typeface="ＭＳ 明朝"/>
                  <a:cs typeface="Times New Roman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4860778" y="3554228"/>
                <a:ext cx="1686919" cy="964507"/>
                <a:chOff x="4468471" y="2592641"/>
                <a:chExt cx="2024695" cy="1062538"/>
              </a:xfrm>
            </p:grpSpPr>
            <p:sp>
              <p:nvSpPr>
                <p:cNvPr id="43" name="Isosceles Triangle 42"/>
                <p:cNvSpPr/>
                <p:nvPr/>
              </p:nvSpPr>
              <p:spPr>
                <a:xfrm>
                  <a:off x="5193625" y="2592641"/>
                  <a:ext cx="573081" cy="644774"/>
                </a:xfrm>
                <a:prstGeom prst="triangle">
                  <a:avLst/>
                </a:prstGeom>
                <a:solidFill>
                  <a:srgbClr val="80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ea typeface="Times New Roman"/>
                      <a:cs typeface="Times New Roman"/>
                    </a:rPr>
                    <a:t> </a:t>
                  </a:r>
                  <a:endParaRPr lang="en-US" sz="1200" dirty="0">
                    <a:effectLst/>
                    <a:ea typeface="ＭＳ 明朝"/>
                    <a:cs typeface="Times New Roman"/>
                  </a:endParaRPr>
                </a:p>
              </p:txBody>
            </p:sp>
            <p:sp>
              <p:nvSpPr>
                <p:cNvPr id="44" name="Text Box 148"/>
                <p:cNvSpPr txBox="1"/>
                <p:nvPr/>
              </p:nvSpPr>
              <p:spPr>
                <a:xfrm>
                  <a:off x="4468471" y="3233889"/>
                  <a:ext cx="2024695" cy="421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b="1" kern="1200" dirty="0">
                      <a:solidFill>
                        <a:srgbClr val="000000"/>
                      </a:solidFill>
                      <a:effectLst/>
                      <a:latin typeface="Cambria"/>
                      <a:ea typeface="ＭＳ 明朝"/>
                      <a:cs typeface="Times New Roman"/>
                    </a:rPr>
                    <a:t>Development</a:t>
                  </a:r>
                  <a:endParaRPr lang="en-US" sz="1000" dirty="0">
                    <a:effectLst/>
                    <a:latin typeface="Times"/>
                    <a:ea typeface="ＭＳ 明朝"/>
                    <a:cs typeface="Times New Roman"/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1440459" y="3564541"/>
                <a:ext cx="1698294" cy="954194"/>
                <a:chOff x="363292" y="2604002"/>
                <a:chExt cx="2038348" cy="1051177"/>
              </a:xfrm>
            </p:grpSpPr>
            <p:sp>
              <p:nvSpPr>
                <p:cNvPr id="41" name="Isosceles Triangle 40"/>
                <p:cNvSpPr/>
                <p:nvPr/>
              </p:nvSpPr>
              <p:spPr>
                <a:xfrm>
                  <a:off x="1077793" y="2604002"/>
                  <a:ext cx="588783" cy="630126"/>
                </a:xfrm>
                <a:prstGeom prst="triangl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ea typeface="Times New Roman"/>
                      <a:cs typeface="Times New Roman"/>
                    </a:rPr>
                    <a:t> </a:t>
                  </a:r>
                  <a:endParaRPr lang="en-US" sz="1200" dirty="0">
                    <a:effectLst/>
                    <a:ea typeface="ＭＳ 明朝"/>
                    <a:cs typeface="Times New Roman"/>
                  </a:endParaRPr>
                </a:p>
              </p:txBody>
            </p:sp>
            <p:sp>
              <p:nvSpPr>
                <p:cNvPr id="42" name="Text Box 151"/>
                <p:cNvSpPr txBox="1"/>
                <p:nvPr/>
              </p:nvSpPr>
              <p:spPr>
                <a:xfrm>
                  <a:off x="363292" y="3233889"/>
                  <a:ext cx="2038348" cy="421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b="1" kern="1200" dirty="0">
                      <a:solidFill>
                        <a:srgbClr val="000000"/>
                      </a:solidFill>
                      <a:effectLst/>
                      <a:latin typeface="Cambria"/>
                      <a:ea typeface="ＭＳ 明朝"/>
                      <a:cs typeface="Times New Roman"/>
                    </a:rPr>
                    <a:t>Conservation</a:t>
                  </a:r>
                  <a:endParaRPr lang="en-US" sz="1000" dirty="0">
                    <a:effectLst/>
                    <a:latin typeface="Times"/>
                    <a:ea typeface="ＭＳ 明朝"/>
                    <a:cs typeface="Times New Roman"/>
                  </a:endParaRPr>
                </a:p>
              </p:txBody>
            </p:sp>
          </p:grpSp>
          <p:sp>
            <p:nvSpPr>
              <p:cNvPr id="30" name="Curved Left Arrow 29"/>
              <p:cNvSpPr/>
              <p:nvPr/>
            </p:nvSpPr>
            <p:spPr>
              <a:xfrm rot="10800000">
                <a:off x="1718551" y="3063848"/>
                <a:ext cx="446966" cy="393960"/>
              </a:xfrm>
              <a:prstGeom prst="curvedLeftArrow">
                <a:avLst/>
              </a:prstGeom>
              <a:solidFill>
                <a:srgbClr val="FFFF00">
                  <a:alpha val="61000"/>
                </a:srgbClr>
              </a:solidFill>
              <a:ln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 dirty="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35" name="Text Box 158"/>
              <p:cNvSpPr txBox="1"/>
              <p:nvPr/>
            </p:nvSpPr>
            <p:spPr>
              <a:xfrm>
                <a:off x="5060218" y="3811101"/>
                <a:ext cx="1362698" cy="2235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i="1" dirty="0" smtClean="0">
                    <a:solidFill>
                      <a:srgbClr val="000000"/>
                    </a:solidFill>
                    <a:latin typeface="Cambria"/>
                    <a:ea typeface="ＭＳ 明朝"/>
                    <a:cs typeface="Times New Roman"/>
                  </a:rPr>
                  <a:t>Spin W</a:t>
                </a:r>
                <a:r>
                  <a:rPr lang="en-US" sz="1000" b="1" i="1" kern="1200" dirty="0" smtClean="0">
                    <a:solidFill>
                      <a:srgbClr val="000000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eight</a:t>
                </a:r>
                <a:endParaRPr lang="en-US" sz="1000" dirty="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  <p:sp>
            <p:nvSpPr>
              <p:cNvPr id="36" name="Text Box 159"/>
              <p:cNvSpPr txBox="1"/>
              <p:nvPr/>
            </p:nvSpPr>
            <p:spPr>
              <a:xfrm>
                <a:off x="1608206" y="3811101"/>
                <a:ext cx="1362698" cy="2306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i="1" dirty="0" smtClean="0">
                    <a:solidFill>
                      <a:srgbClr val="000000"/>
                    </a:solidFill>
                    <a:latin typeface="Cambria"/>
                    <a:ea typeface="ＭＳ 明朝"/>
                    <a:cs typeface="Times New Roman"/>
                  </a:rPr>
                  <a:t>Spin</a:t>
                </a:r>
                <a:r>
                  <a:rPr lang="en-US" sz="1000" b="1" i="1" kern="1200" dirty="0" smtClean="0">
                    <a:solidFill>
                      <a:srgbClr val="000000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 Weight</a:t>
                </a:r>
                <a:endParaRPr lang="en-US" sz="1000" dirty="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468966" y="4383310"/>
                <a:ext cx="10788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  <a:latin typeface="Cambria"/>
                    <a:cs typeface="Cambria"/>
                  </a:rPr>
                  <a:t>PROGRESS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  <a:latin typeface="Cambria"/>
                  <a:cs typeface="Cambria"/>
                </a:endParaRPr>
              </a:p>
            </p:txBody>
          </p:sp>
          <p:sp>
            <p:nvSpPr>
              <p:cNvPr id="46" name="Curved Down Arrow 45"/>
              <p:cNvSpPr/>
              <p:nvPr/>
            </p:nvSpPr>
            <p:spPr>
              <a:xfrm rot="5400000">
                <a:off x="5843872" y="3075015"/>
                <a:ext cx="393960" cy="448600"/>
              </a:xfrm>
              <a:prstGeom prst="curvedDownArrow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935724" y="2183443"/>
                <a:ext cx="1103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i="1" dirty="0" smtClean="0">
                    <a:latin typeface="Cambria"/>
                    <a:cs typeface="Cambria"/>
                  </a:rPr>
                  <a:t>Convergence</a:t>
                </a:r>
                <a:endParaRPr lang="en-US" sz="1400" b="1" i="1" dirty="0">
                  <a:latin typeface="Cambria"/>
                  <a:cs typeface="Cambria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flipH="1">
                <a:off x="3999498" y="2450727"/>
                <a:ext cx="158455" cy="85895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>
                <a:off x="2289507" y="3098485"/>
                <a:ext cx="3416625" cy="384295"/>
              </a:xfrm>
              <a:prstGeom prst="ellipse">
                <a:avLst/>
              </a:prstGeom>
              <a:solidFill>
                <a:srgbClr val="D99694">
                  <a:alpha val="14000"/>
                </a:srgb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 dirty="0">
                  <a:effectLst/>
                  <a:ea typeface="ＭＳ 明朝"/>
                  <a:cs typeface="Times New Roman"/>
                </a:endParaRPr>
              </a:p>
            </p:txBody>
          </p:sp>
        </p:grpSp>
      </p:grpSp>
      <p:sp>
        <p:nvSpPr>
          <p:cNvPr id="63" name="Title 1"/>
          <p:cNvSpPr txBox="1">
            <a:spLocks/>
          </p:cNvSpPr>
          <p:nvPr/>
        </p:nvSpPr>
        <p:spPr>
          <a:xfrm>
            <a:off x="461050" y="6241835"/>
            <a:ext cx="8229600" cy="788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31859C"/>
                </a:solidFill>
                <a:latin typeface="Book Antiqua"/>
                <a:cs typeface="Book Antiqua"/>
              </a:rPr>
              <a:t>…to unbolt, reexamine, reconfigure and rebalance project designs.  </a:t>
            </a:r>
            <a:endParaRPr lang="en-US" sz="1400" b="1" dirty="0">
              <a:solidFill>
                <a:srgbClr val="31859C"/>
              </a:solidFill>
              <a:latin typeface="Book Antiqua"/>
              <a:cs typeface="Book Antiqua"/>
            </a:endParaRPr>
          </a:p>
          <a:p>
            <a:endParaRPr lang="en-US" sz="1400" b="1" dirty="0">
              <a:solidFill>
                <a:srgbClr val="31859C"/>
              </a:solidFill>
              <a:latin typeface="Book Antiqua"/>
              <a:cs typeface="Book Antiqua"/>
            </a:endParaRPr>
          </a:p>
          <a:p>
            <a:endParaRPr lang="en-US" sz="1400" dirty="0">
              <a:solidFill>
                <a:srgbClr val="31859C"/>
              </a:solidFill>
              <a:latin typeface="Book Antiqua"/>
              <a:cs typeface="Book Antiqua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0" y="168805"/>
            <a:ext cx="9144000" cy="650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/>
              <a:t>Trial Use of a New Kind of “Umbrella” Strategy…</a:t>
            </a:r>
            <a:endParaRPr lang="en-US" sz="3400" dirty="0"/>
          </a:p>
        </p:txBody>
      </p:sp>
      <p:sp>
        <p:nvSpPr>
          <p:cNvPr id="65" name="Text Box 163"/>
          <p:cNvSpPr txBox="1"/>
          <p:nvPr/>
        </p:nvSpPr>
        <p:spPr>
          <a:xfrm>
            <a:off x="7433755" y="6435039"/>
            <a:ext cx="1448867" cy="3062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800" b="1" i="1" kern="1200" dirty="0">
                <a:solidFill>
                  <a:srgbClr val="808080"/>
                </a:solidFill>
                <a:effectLst/>
                <a:latin typeface="Cambria"/>
                <a:ea typeface="ＭＳ 明朝"/>
                <a:cs typeface="Times New Roman"/>
              </a:rPr>
              <a:t>© </a:t>
            </a:r>
            <a:r>
              <a:rPr lang="en-US" sz="800" b="1" i="1" kern="1200" dirty="0" smtClean="0">
                <a:solidFill>
                  <a:srgbClr val="808080"/>
                </a:solidFill>
                <a:effectLst/>
                <a:latin typeface="Cambria"/>
                <a:ea typeface="ＭＳ 明朝"/>
                <a:cs typeface="Times New Roman"/>
              </a:rPr>
              <a:t>Elizabeth Walker 2016</a:t>
            </a:r>
            <a:endParaRPr lang="en-US" sz="800" b="1" i="1" dirty="0" smtClean="0">
              <a:solidFill>
                <a:srgbClr val="808080"/>
              </a:solidFill>
              <a:latin typeface="Cambria"/>
              <a:ea typeface="ＭＳ 明朝"/>
              <a:cs typeface="Times New Roman"/>
            </a:endParaRPr>
          </a:p>
          <a:p>
            <a:pPr algn="r"/>
            <a:r>
              <a:rPr lang="en-US" sz="800" dirty="0" smtClean="0">
                <a:solidFill>
                  <a:schemeClr val="accent2"/>
                </a:solidFill>
                <a:hlinkClick r:id="rId3"/>
              </a:rPr>
              <a:t>www.transcenddiscipline.com</a:t>
            </a:r>
            <a:endParaRPr lang="en-US" sz="800" dirty="0">
              <a:solidFill>
                <a:schemeClr val="accent2"/>
              </a:solidFill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endParaRPr lang="en-US" sz="800" b="1" i="1" dirty="0" smtClean="0">
              <a:solidFill>
                <a:srgbClr val="808080"/>
              </a:solidFill>
              <a:latin typeface="Cambria"/>
              <a:ea typeface="ＭＳ 明朝"/>
              <a:cs typeface="Times New Roman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Times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785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406"/>
            <a:ext cx="8229600" cy="512762"/>
          </a:xfrm>
        </p:spPr>
        <p:txBody>
          <a:bodyPr>
            <a:noAutofit/>
          </a:bodyPr>
          <a:lstStyle/>
          <a:p>
            <a:r>
              <a:rPr lang="en-US" sz="3100" dirty="0" smtClean="0">
                <a:latin typeface="Book Antiqua"/>
                <a:cs typeface="Book Antiqua"/>
              </a:rPr>
              <a:t>How We Said We’ll Do It</a:t>
            </a:r>
            <a:br>
              <a:rPr lang="en-US" sz="3100" dirty="0" smtClean="0">
                <a:latin typeface="Book Antiqua"/>
                <a:cs typeface="Book Antiqua"/>
              </a:rPr>
            </a:br>
            <a:r>
              <a:rPr lang="en-US" sz="3100" b="1" dirty="0" smtClean="0">
                <a:solidFill>
                  <a:srgbClr val="800000"/>
                </a:solidFill>
                <a:latin typeface="Book Antiqua"/>
                <a:cs typeface="Book Antiqua"/>
              </a:rPr>
              <a:t/>
            </a:r>
            <a:br>
              <a:rPr lang="en-US" sz="3100" b="1" dirty="0" smtClean="0">
                <a:solidFill>
                  <a:srgbClr val="800000"/>
                </a:solidFill>
                <a:latin typeface="Book Antiqua"/>
                <a:cs typeface="Book Antiqua"/>
              </a:rPr>
            </a:br>
            <a:endParaRPr lang="en-US" sz="3100" dirty="0"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524000"/>
            <a:ext cx="7950200" cy="4851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800" dirty="0">
              <a:latin typeface="Book Antiqua"/>
              <a:cs typeface="Book Antiqu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Book Antiqua"/>
                <a:cs typeface="Book Antiqua"/>
              </a:rPr>
              <a:t>1) </a:t>
            </a:r>
            <a:r>
              <a:rPr lang="en-US" sz="1800" b="1" dirty="0" smtClean="0">
                <a:solidFill>
                  <a:srgbClr val="800000"/>
                </a:solidFill>
                <a:latin typeface="Book Antiqua"/>
                <a:cs typeface="Book Antiqua"/>
              </a:rPr>
              <a:t>Original Idea Sharing</a:t>
            </a:r>
            <a:r>
              <a:rPr lang="en-US" sz="1800" dirty="0" smtClean="0">
                <a:latin typeface="Book Antiqua"/>
                <a:cs typeface="Book Antiqua"/>
              </a:rPr>
              <a:t>: Share </a:t>
            </a:r>
            <a:r>
              <a:rPr lang="en-US" sz="1800" dirty="0">
                <a:latin typeface="Book Antiqua"/>
                <a:cs typeface="Book Antiqua"/>
              </a:rPr>
              <a:t>a bold, </a:t>
            </a:r>
            <a:r>
              <a:rPr lang="en-US" sz="1800" dirty="0" smtClean="0">
                <a:latin typeface="Book Antiqua"/>
                <a:cs typeface="Book Antiqua"/>
              </a:rPr>
              <a:t>new, uplifting </a:t>
            </a:r>
            <a:r>
              <a:rPr lang="en-US" sz="1800" dirty="0">
                <a:latin typeface="Book Antiqua"/>
                <a:cs typeface="Book Antiqua"/>
              </a:rPr>
              <a:t>vision for our fields and </a:t>
            </a:r>
            <a:r>
              <a:rPr lang="en-US" sz="1800" dirty="0" smtClean="0">
                <a:latin typeface="Book Antiqua"/>
                <a:cs typeface="Book Antiqua"/>
              </a:rPr>
              <a:t>breakout ideas on a truly </a:t>
            </a:r>
            <a:r>
              <a:rPr lang="en-US" sz="1800" dirty="0">
                <a:latin typeface="Book Antiqua"/>
                <a:cs typeface="Book Antiqua"/>
              </a:rPr>
              <a:t>global </a:t>
            </a:r>
            <a:r>
              <a:rPr lang="en-US" sz="1800" dirty="0" smtClean="0">
                <a:solidFill>
                  <a:srgbClr val="800000"/>
                </a:solidFill>
                <a:latin typeface="Book Antiqua"/>
                <a:cs typeface="Book Antiqua"/>
                <a:hlinkClick r:id="rId2"/>
              </a:rPr>
              <a:t>website</a:t>
            </a:r>
            <a:r>
              <a:rPr lang="en-US" sz="1800" dirty="0" smtClean="0">
                <a:latin typeface="Book Antiqua"/>
                <a:cs typeface="Book Antiqua"/>
              </a:rPr>
              <a:t>; </a:t>
            </a:r>
            <a:endParaRPr lang="en-US" sz="1800" dirty="0">
              <a:latin typeface="Book Antiqua"/>
              <a:cs typeface="Book Antiqu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Book Antiqua"/>
                <a:cs typeface="Book Antiqua"/>
              </a:rPr>
              <a:t>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Book Antiqua"/>
                <a:cs typeface="Book Antiqua"/>
              </a:rPr>
              <a:t>2) </a:t>
            </a:r>
            <a:r>
              <a:rPr lang="en-US" sz="1800" b="1" dirty="0" smtClean="0">
                <a:solidFill>
                  <a:srgbClr val="800000"/>
                </a:solidFill>
                <a:latin typeface="Book Antiqua"/>
                <a:cs typeface="Book Antiqua"/>
              </a:rPr>
              <a:t>Inventive Fieldwork</a:t>
            </a:r>
            <a:r>
              <a:rPr lang="en-US" sz="1800" dirty="0" smtClean="0">
                <a:latin typeface="Book Antiqua"/>
                <a:cs typeface="Book Antiqua"/>
              </a:rPr>
              <a:t>: (Re)design </a:t>
            </a:r>
            <a:r>
              <a:rPr lang="en-US" sz="1800" dirty="0">
                <a:latin typeface="Book Antiqua"/>
                <a:cs typeface="Book Antiqua"/>
              </a:rPr>
              <a:t>work, in East Africa to start, to showcase the impact a new mindset and direction inspire, and the change evidenced when practitioners design from their heads, not their </a:t>
            </a:r>
            <a:r>
              <a:rPr lang="en-US" sz="1800" dirty="0" smtClean="0">
                <a:latin typeface="Book Antiqua"/>
                <a:cs typeface="Book Antiqua"/>
              </a:rPr>
              <a:t>business </a:t>
            </a:r>
            <a:r>
              <a:rPr lang="en-US" sz="1800" dirty="0">
                <a:latin typeface="Book Antiqua"/>
                <a:cs typeface="Book Antiqua"/>
              </a:rPr>
              <a:t>cards; and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Book Antiqua"/>
                <a:cs typeface="Book Antiqua"/>
              </a:rPr>
              <a:t>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Book Antiqua"/>
                <a:cs typeface="Book Antiqua"/>
              </a:rPr>
              <a:t>3) </a:t>
            </a:r>
            <a:r>
              <a:rPr lang="en-US" sz="1800" b="1" dirty="0" smtClean="0">
                <a:solidFill>
                  <a:srgbClr val="800000"/>
                </a:solidFill>
                <a:latin typeface="Book Antiqua"/>
                <a:cs typeface="Book Antiqua"/>
              </a:rPr>
              <a:t>Path-Breaking Advocacy</a:t>
            </a:r>
            <a:r>
              <a:rPr lang="en-US" sz="1800" dirty="0" smtClean="0">
                <a:latin typeface="Book Antiqua"/>
                <a:cs typeface="Book Antiqua"/>
              </a:rPr>
              <a:t>: Invite </a:t>
            </a:r>
            <a:r>
              <a:rPr lang="en-US" sz="1800" dirty="0">
                <a:latin typeface="Book Antiqua"/>
                <a:cs typeface="Book Antiqua"/>
              </a:rPr>
              <a:t>our fields and funders to throw off entrenched </a:t>
            </a:r>
            <a:r>
              <a:rPr lang="en-US" sz="1800" dirty="0" smtClean="0">
                <a:latin typeface="Book Antiqua"/>
                <a:cs typeface="Book Antiqua"/>
              </a:rPr>
              <a:t>conventions stunting fresh, new ideas.</a:t>
            </a:r>
            <a:endParaRPr lang="en-US" sz="1800" dirty="0">
              <a:latin typeface="Book Antiqua"/>
              <a:cs typeface="Book Antiqua"/>
            </a:endParaRPr>
          </a:p>
          <a:p>
            <a:pPr>
              <a:lnSpc>
                <a:spcPct val="150000"/>
              </a:lnSpc>
            </a:pPr>
            <a:endParaRPr lang="en-US" sz="1800" dirty="0">
              <a:latin typeface="Book Antiqua"/>
              <a:cs typeface="Book Antiqua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2900" y="2057400"/>
            <a:ext cx="279400" cy="292100"/>
            <a:chOff x="177800" y="1003300"/>
            <a:chExt cx="279400" cy="2921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77800" y="1193800"/>
              <a:ext cx="88900" cy="101600"/>
            </a:xfrm>
            <a:prstGeom prst="line">
              <a:avLst/>
            </a:prstGeom>
            <a:ln w="57150" cmpd="sng">
              <a:solidFill>
                <a:srgbClr val="3185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266700" y="1003300"/>
              <a:ext cx="190500" cy="292100"/>
            </a:xfrm>
            <a:prstGeom prst="line">
              <a:avLst/>
            </a:prstGeom>
            <a:ln w="57150" cmpd="sng">
              <a:solidFill>
                <a:srgbClr val="3185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 flipH="1">
            <a:off x="1543051" y="1191736"/>
            <a:ext cx="6057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Book Antiqua"/>
                <a:cs typeface="Book Antiqua"/>
              </a:rPr>
              <a:t>With a whole lot of heart, grit and tenacity. 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Book Antiqua"/>
              <a:cs typeface="Book Antiqua"/>
            </a:endParaRPr>
          </a:p>
        </p:txBody>
      </p:sp>
      <p:sp>
        <p:nvSpPr>
          <p:cNvPr id="13" name="TextBox 12"/>
          <p:cNvSpPr txBox="1"/>
          <p:nvPr/>
        </p:nvSpPr>
        <p:spPr>
          <a:xfrm rot="19590487">
            <a:off x="-38101" y="5026512"/>
            <a:ext cx="124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Begun!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9590487">
            <a:off x="-38101" y="3107323"/>
            <a:ext cx="124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6600"/>
                </a:solidFill>
              </a:rPr>
              <a:t>Let’s get started!</a:t>
            </a:r>
            <a:endParaRPr lang="en-US" sz="2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5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2"/>
          <p:cNvSpPr txBox="1">
            <a:spLocks/>
          </p:cNvSpPr>
          <p:nvPr/>
        </p:nvSpPr>
        <p:spPr>
          <a:xfrm>
            <a:off x="1968500" y="566738"/>
            <a:ext cx="520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dirty="0" smtClean="0">
              <a:latin typeface="Book Antiqua"/>
              <a:cs typeface="Book Antiqua"/>
            </a:endParaRPr>
          </a:p>
          <a:p>
            <a:r>
              <a:rPr lang="en-US" sz="3100" dirty="0" smtClean="0">
                <a:latin typeface="Book Antiqua"/>
                <a:cs typeface="Book Antiqua"/>
              </a:rPr>
              <a:t>PART II: Strategy to Launch </a:t>
            </a:r>
            <a:endParaRPr lang="en-US" sz="3100" dirty="0">
              <a:latin typeface="Book Antiqua"/>
              <a:cs typeface="Book Antiqu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202" y="2099935"/>
            <a:ext cx="4015498" cy="267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>
                <a:latin typeface="Book Antiqua"/>
                <a:cs typeface="Book Antiqua"/>
              </a:rPr>
              <a:t>Our Three Engines</a:t>
            </a:r>
            <a:endParaRPr lang="en-US" sz="3100" dirty="0"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95638"/>
            <a:ext cx="8229600" cy="3217862"/>
          </a:xfrm>
        </p:spPr>
        <p:txBody>
          <a:bodyPr>
            <a:normAutofit/>
          </a:bodyPr>
          <a:lstStyle/>
          <a:p>
            <a:pPr marL="400050"/>
            <a:r>
              <a:rPr lang="en-US" sz="1800" dirty="0">
                <a:latin typeface="Book Antiqua"/>
                <a:cs typeface="Book Antiqua"/>
              </a:rPr>
              <a:t>A</a:t>
            </a:r>
            <a:r>
              <a:rPr lang="en-US" sz="1800" dirty="0" smtClean="0">
                <a:latin typeface="Book Antiqua"/>
                <a:cs typeface="Book Antiqua"/>
              </a:rPr>
              <a:t> “smart,” elegant </a:t>
            </a:r>
            <a:r>
              <a:rPr lang="en-US" sz="1800" dirty="0" smtClean="0">
                <a:solidFill>
                  <a:srgbClr val="800000"/>
                </a:solidFill>
                <a:latin typeface="Book Antiqua"/>
                <a:cs typeface="Book Antiqua"/>
              </a:rPr>
              <a:t>digital trail </a:t>
            </a:r>
            <a:r>
              <a:rPr lang="en-US" sz="1800" dirty="0" smtClean="0">
                <a:latin typeface="Book Antiqua"/>
                <a:cs typeface="Book Antiqua"/>
              </a:rPr>
              <a:t>so we can be found and </a:t>
            </a:r>
            <a:r>
              <a:rPr lang="en-US" sz="1800" dirty="0" smtClean="0">
                <a:latin typeface="Book Antiqua"/>
                <a:cs typeface="Book Antiqua"/>
              </a:rPr>
              <a:t>follow</a:t>
            </a:r>
            <a:r>
              <a:rPr lang="en-US" sz="1800" dirty="0" smtClean="0">
                <a:latin typeface="Book Antiqua"/>
                <a:cs typeface="Book Antiqua"/>
              </a:rPr>
              <a:t>ed </a:t>
            </a:r>
            <a:r>
              <a:rPr lang="en-US" sz="1800" dirty="0" smtClean="0">
                <a:latin typeface="Book Antiqua"/>
                <a:cs typeface="Book Antiqua"/>
              </a:rPr>
              <a:t>(a website and social media presence targeted initially to “big thinkers” and experienced practitioners, with </a:t>
            </a:r>
            <a:r>
              <a:rPr lang="en-US" sz="1800" dirty="0" smtClean="0">
                <a:latin typeface="Book Antiqua"/>
                <a:cs typeface="Book Antiqua"/>
                <a:hlinkClick r:id="rId3"/>
              </a:rPr>
              <a:t>message migration</a:t>
            </a:r>
            <a:r>
              <a:rPr lang="en-US" sz="1800" dirty="0" smtClean="0">
                <a:latin typeface="Book Antiqua"/>
                <a:cs typeface="Book Antiqua"/>
              </a:rPr>
              <a:t> beginning to a more public audience )</a:t>
            </a:r>
          </a:p>
          <a:p>
            <a:pPr marL="57150" indent="0">
              <a:buNone/>
            </a:pPr>
            <a:endParaRPr lang="en-US" sz="1800" dirty="0">
              <a:latin typeface="Book Antiqua"/>
              <a:cs typeface="Book Antiqua"/>
            </a:endParaRPr>
          </a:p>
          <a:p>
            <a:pPr marL="400050"/>
            <a:r>
              <a:rPr lang="en-US" sz="1800" dirty="0">
                <a:latin typeface="Book Antiqua"/>
                <a:cs typeface="Book Antiqua"/>
              </a:rPr>
              <a:t>A</a:t>
            </a:r>
            <a:r>
              <a:rPr lang="en-US" sz="1800" dirty="0" smtClean="0">
                <a:latin typeface="Book Antiqua"/>
                <a:cs typeface="Book Antiqua"/>
              </a:rPr>
              <a:t> </a:t>
            </a:r>
            <a:r>
              <a:rPr lang="en-US" sz="1800" dirty="0" smtClean="0">
                <a:solidFill>
                  <a:srgbClr val="800000"/>
                </a:solidFill>
                <a:latin typeface="Book Antiqua"/>
                <a:cs typeface="Book Antiqua"/>
              </a:rPr>
              <a:t>global community of allies </a:t>
            </a:r>
            <a:r>
              <a:rPr lang="en-US" sz="1800" dirty="0" smtClean="0">
                <a:latin typeface="Book Antiqua"/>
                <a:cs typeface="Book Antiqua"/>
              </a:rPr>
              <a:t>across disciplines, organizations, institutions and geographies (one </a:t>
            </a:r>
            <a:r>
              <a:rPr lang="en-US" sz="1800" dirty="0" smtClean="0">
                <a:solidFill>
                  <a:srgbClr val="800000"/>
                </a:solidFill>
                <a:latin typeface="Book Antiqua"/>
                <a:cs typeface="Book Antiqua"/>
              </a:rPr>
              <a:t>built on solidarity and inspiration</a:t>
            </a:r>
            <a:r>
              <a:rPr lang="en-US" sz="1800" dirty="0" smtClean="0">
                <a:latin typeface="Book Antiqua"/>
                <a:cs typeface="Book Antiqua"/>
              </a:rPr>
              <a:t>, </a:t>
            </a:r>
            <a:r>
              <a:rPr lang="en-US" sz="1800" u="sng" dirty="0" smtClean="0">
                <a:latin typeface="Book Antiqua"/>
                <a:cs typeface="Book Antiqua"/>
              </a:rPr>
              <a:t>not</a:t>
            </a:r>
            <a:r>
              <a:rPr lang="en-US" sz="1800" dirty="0" smtClean="0">
                <a:latin typeface="Book Antiqua"/>
                <a:cs typeface="Book Antiqua"/>
              </a:rPr>
              <a:t> on critique, brick-busting advocacy or grandstanding)</a:t>
            </a:r>
          </a:p>
          <a:p>
            <a:pPr marL="57150" indent="0">
              <a:buNone/>
            </a:pPr>
            <a:endParaRPr lang="en-US" sz="1800" dirty="0">
              <a:latin typeface="Book Antiqua"/>
              <a:cs typeface="Book Antiqua"/>
            </a:endParaRPr>
          </a:p>
          <a:p>
            <a:pPr marL="400050"/>
            <a:r>
              <a:rPr lang="en-US" sz="1800" dirty="0" smtClean="0">
                <a:latin typeface="Book Antiqua"/>
                <a:cs typeface="Book Antiqua"/>
              </a:rPr>
              <a:t>Targeted, </a:t>
            </a:r>
            <a:r>
              <a:rPr lang="en-US" sz="1800" dirty="0" smtClean="0">
                <a:solidFill>
                  <a:srgbClr val="800000"/>
                </a:solidFill>
                <a:latin typeface="Book Antiqua"/>
                <a:cs typeface="Book Antiqua"/>
              </a:rPr>
              <a:t>discrete contact </a:t>
            </a:r>
            <a:r>
              <a:rPr lang="en-US" sz="1800" dirty="0" smtClean="0">
                <a:latin typeface="Book Antiqua"/>
                <a:cs typeface="Book Antiqua"/>
              </a:rPr>
              <a:t>with select, vanguard innovation funders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6700" y="5842000"/>
            <a:ext cx="279400" cy="292100"/>
            <a:chOff x="177800" y="1003300"/>
            <a:chExt cx="279400" cy="2921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77800" y="1193800"/>
              <a:ext cx="88900" cy="101600"/>
            </a:xfrm>
            <a:prstGeom prst="line">
              <a:avLst/>
            </a:prstGeom>
            <a:ln w="57150" cmpd="sng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266700" y="1003300"/>
              <a:ext cx="190500" cy="292100"/>
            </a:xfrm>
            <a:prstGeom prst="line">
              <a:avLst/>
            </a:prstGeom>
            <a:ln w="57150" cmpd="sng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66700" y="3149600"/>
            <a:ext cx="279400" cy="292100"/>
            <a:chOff x="177800" y="1003300"/>
            <a:chExt cx="279400" cy="2921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77800" y="1193800"/>
              <a:ext cx="88900" cy="101600"/>
            </a:xfrm>
            <a:prstGeom prst="line">
              <a:avLst/>
            </a:prstGeom>
            <a:ln w="57150" cmpd="sng">
              <a:solidFill>
                <a:srgbClr val="3185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66700" y="1003300"/>
              <a:ext cx="190500" cy="292100"/>
            </a:xfrm>
            <a:prstGeom prst="line">
              <a:avLst/>
            </a:prstGeom>
            <a:ln w="57150" cmpd="sng">
              <a:solidFill>
                <a:srgbClr val="3185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66700" y="4622800"/>
            <a:ext cx="279400" cy="292100"/>
            <a:chOff x="177800" y="1003300"/>
            <a:chExt cx="279400" cy="2921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77800" y="1193800"/>
              <a:ext cx="88900" cy="101600"/>
            </a:xfrm>
            <a:prstGeom prst="line">
              <a:avLst/>
            </a:prstGeom>
            <a:ln w="57150" cmpd="sng">
              <a:solidFill>
                <a:srgbClr val="3185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66700" y="1003300"/>
              <a:ext cx="190500" cy="292100"/>
            </a:xfrm>
            <a:prstGeom prst="line">
              <a:avLst/>
            </a:prstGeom>
            <a:ln w="57150" cmpd="sng">
              <a:solidFill>
                <a:srgbClr val="3185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13" y="1066800"/>
            <a:ext cx="2193285" cy="17408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763" y="975203"/>
            <a:ext cx="1974681" cy="18170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1913" y="962083"/>
            <a:ext cx="1781014" cy="1811329"/>
          </a:xfrm>
          <a:prstGeom prst="rect">
            <a:avLst/>
          </a:prstGeom>
        </p:spPr>
      </p:pic>
      <p:sp>
        <p:nvSpPr>
          <p:cNvPr id="18" name="Title 12"/>
          <p:cNvSpPr txBox="1">
            <a:spLocks/>
          </p:cNvSpPr>
          <p:nvPr/>
        </p:nvSpPr>
        <p:spPr>
          <a:xfrm>
            <a:off x="1016000" y="2465876"/>
            <a:ext cx="1641313" cy="699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800000"/>
                </a:solidFill>
                <a:cs typeface="Book Antiqua"/>
              </a:rPr>
              <a:t>LIFE</a:t>
            </a:r>
            <a:endParaRPr lang="en-US" sz="2000" dirty="0">
              <a:solidFill>
                <a:srgbClr val="800000"/>
              </a:solidFill>
              <a:cs typeface="Book Antiqua"/>
            </a:endParaRPr>
          </a:p>
        </p:txBody>
      </p:sp>
      <p:sp>
        <p:nvSpPr>
          <p:cNvPr id="19" name="Title 12"/>
          <p:cNvSpPr txBox="1">
            <a:spLocks/>
          </p:cNvSpPr>
          <p:nvPr/>
        </p:nvSpPr>
        <p:spPr>
          <a:xfrm>
            <a:off x="3797300" y="2465876"/>
            <a:ext cx="1641313" cy="699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800000"/>
                </a:solidFill>
              </a:rPr>
              <a:t>REACH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0" name="Title 12"/>
          <p:cNvSpPr txBox="1">
            <a:spLocks/>
          </p:cNvSpPr>
          <p:nvPr/>
        </p:nvSpPr>
        <p:spPr>
          <a:xfrm>
            <a:off x="6515100" y="2465876"/>
            <a:ext cx="1641313" cy="699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800000"/>
                </a:solidFill>
              </a:rPr>
              <a:t>EXPOSURE</a:t>
            </a:r>
            <a:endParaRPr lang="en-US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7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75" y="-84137"/>
            <a:ext cx="9128125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Book Antiqua"/>
                <a:cs typeface="Book Antiqua"/>
              </a:rPr>
              <a:t>Shaping Our Message for an Evolving Audience</a:t>
            </a:r>
            <a:endParaRPr lang="en-US" sz="3000" dirty="0">
              <a:latin typeface="Book Antiqua"/>
              <a:cs typeface="Book Antiqu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952122"/>
            <a:ext cx="8229600" cy="788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solidFill>
                  <a:schemeClr val="accent5">
                    <a:lumMod val="75000"/>
                  </a:schemeClr>
                </a:solidFill>
                <a:latin typeface="Book Antiqua"/>
                <a:cs typeface="Book Antiqua"/>
              </a:rPr>
              <a:t>First establishing credibility among a discerning jury of our peers.  </a:t>
            </a:r>
          </a:p>
          <a:p>
            <a:r>
              <a:rPr lang="en-US" sz="1700" b="1" dirty="0" smtClean="0">
                <a:solidFill>
                  <a:schemeClr val="accent5">
                    <a:lumMod val="75000"/>
                  </a:schemeClr>
                </a:solidFill>
                <a:latin typeface="Book Antiqua"/>
                <a:cs typeface="Book Antiqua"/>
              </a:rPr>
              <a:t>Now reaching for a more public audience.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100"/>
            <a:ext cx="9144000" cy="487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8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>
                <a:latin typeface="Book Antiqua"/>
                <a:cs typeface="Book Antiqua"/>
              </a:rPr>
              <a:t> Our Growing Online Currency</a:t>
            </a:r>
            <a:endParaRPr lang="en-US" sz="3100" dirty="0"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256" y="911027"/>
            <a:ext cx="7439424" cy="4674393"/>
          </a:xfrm>
        </p:spPr>
        <p:txBody>
          <a:bodyPr>
            <a:noAutofit/>
          </a:bodyPr>
          <a:lstStyle/>
          <a:p>
            <a:pPr marL="400050"/>
            <a:r>
              <a:rPr lang="en-US" sz="1600" dirty="0" smtClean="0">
                <a:latin typeface="Book Antiqua"/>
                <a:cs typeface="Book Antiqua"/>
              </a:rPr>
              <a:t>Budding </a:t>
            </a:r>
            <a:r>
              <a:rPr lang="en-US" sz="1600" dirty="0" smtClean="0">
                <a:latin typeface="Book Antiqua"/>
                <a:cs typeface="Book Antiqua"/>
                <a:hlinkClick r:id="rId2"/>
              </a:rPr>
              <a:t>Twitter</a:t>
            </a:r>
            <a:r>
              <a:rPr lang="en-US" sz="1600" dirty="0" smtClean="0">
                <a:latin typeface="Book Antiqua"/>
                <a:cs typeface="Book Antiqua"/>
              </a:rPr>
              <a:t> feed</a:t>
            </a:r>
          </a:p>
          <a:p>
            <a:pPr marL="800100" lvl="1"/>
            <a:r>
              <a:rPr lang="en-US" sz="1400" dirty="0">
                <a:latin typeface="Book Antiqua"/>
                <a:cs typeface="Book Antiqua"/>
              </a:rPr>
              <a:t>N</a:t>
            </a:r>
            <a:r>
              <a:rPr lang="en-US" sz="1400" dirty="0" smtClean="0">
                <a:latin typeface="Book Antiqua"/>
                <a:cs typeface="Book Antiqua"/>
              </a:rPr>
              <a:t>otable follows from UNEP, IUCN &amp; ”thumbs up” from USAID Global Dev Lab</a:t>
            </a:r>
          </a:p>
          <a:p>
            <a:pPr marL="800100" lvl="1"/>
            <a:r>
              <a:rPr lang="en-US" sz="1400" dirty="0">
                <a:latin typeface="Book Antiqua"/>
                <a:cs typeface="Book Antiqua"/>
              </a:rPr>
              <a:t>R</a:t>
            </a:r>
            <a:r>
              <a:rPr lang="en-US" sz="1400" dirty="0" smtClean="0">
                <a:latin typeface="Book Antiqua"/>
                <a:cs typeface="Book Antiqua"/>
              </a:rPr>
              <a:t>e-tweeted often by </a:t>
            </a:r>
            <a:r>
              <a:rPr lang="en-US" sz="1400" dirty="0" smtClean="0">
                <a:solidFill>
                  <a:srgbClr val="800000"/>
                </a:solidFill>
                <a:latin typeface="Book Antiqua"/>
                <a:cs typeface="Book Antiqua"/>
              </a:rPr>
              <a:t>#socent, #socimpact, #changemakers</a:t>
            </a:r>
            <a:r>
              <a:rPr lang="en-US" sz="1400" dirty="0" smtClean="0">
                <a:latin typeface="Book Antiqua"/>
                <a:cs typeface="Book Antiqua"/>
              </a:rPr>
              <a:t> hashtag followers </a:t>
            </a:r>
          </a:p>
          <a:p>
            <a:pPr marL="400050"/>
            <a:endParaRPr lang="en-US" sz="1600" dirty="0">
              <a:latin typeface="Book Antiqua"/>
              <a:cs typeface="Book Antiqua"/>
            </a:endParaRPr>
          </a:p>
          <a:p>
            <a:pPr marL="400050"/>
            <a:r>
              <a:rPr lang="en-US" sz="1600" dirty="0" smtClean="0">
                <a:latin typeface="Book Antiqua"/>
                <a:cs typeface="Book Antiqua"/>
              </a:rPr>
              <a:t>Starting </a:t>
            </a:r>
            <a:r>
              <a:rPr lang="en-US" sz="1600" dirty="0" smtClean="0">
                <a:latin typeface="Book Antiqua"/>
                <a:cs typeface="Book Antiqua"/>
                <a:hlinkClick r:id="rId3"/>
              </a:rPr>
              <a:t>Facebook</a:t>
            </a:r>
            <a:r>
              <a:rPr lang="en-US" sz="1600" dirty="0" smtClean="0">
                <a:latin typeface="Book Antiqua"/>
                <a:cs typeface="Book Antiqua"/>
              </a:rPr>
              <a:t> presence (created September 2016)</a:t>
            </a:r>
          </a:p>
          <a:p>
            <a:pPr marL="800100" lvl="1"/>
            <a:r>
              <a:rPr lang="en-US" sz="1400" dirty="0" smtClean="0">
                <a:latin typeface="Book Antiqua"/>
                <a:cs typeface="Book Antiqua"/>
              </a:rPr>
              <a:t>Have not yet paid for “boosts” or conducted formal page “like” campaigns</a:t>
            </a:r>
            <a:endParaRPr lang="en-US" sz="1400" dirty="0">
              <a:latin typeface="Book Antiqua"/>
              <a:cs typeface="Book Antiqua"/>
            </a:endParaRPr>
          </a:p>
          <a:p>
            <a:pPr marL="400050"/>
            <a:endParaRPr lang="en-US" sz="1600" dirty="0" smtClean="0">
              <a:latin typeface="Book Antiqua"/>
              <a:cs typeface="Book Antiqua"/>
            </a:endParaRPr>
          </a:p>
          <a:p>
            <a:pPr marL="400050"/>
            <a:r>
              <a:rPr lang="en-US" sz="1600" b="1" dirty="0" smtClean="0">
                <a:solidFill>
                  <a:srgbClr val="800000"/>
                </a:solidFill>
                <a:latin typeface="Book Antiqua"/>
                <a:cs typeface="Book Antiqua"/>
              </a:rPr>
              <a:t>Substantial</a:t>
            </a:r>
            <a:r>
              <a:rPr lang="en-US" sz="1600" dirty="0" smtClean="0">
                <a:latin typeface="Book Antiqua"/>
                <a:cs typeface="Book Antiqua"/>
              </a:rPr>
              <a:t> LinkedIn traffic generated from across 20+ Groups</a:t>
            </a:r>
          </a:p>
          <a:p>
            <a:pPr marL="800100" lvl="1"/>
            <a:r>
              <a:rPr lang="en-US" sz="1400" dirty="0" smtClean="0">
                <a:latin typeface="Book Antiqua"/>
                <a:cs typeface="Book Antiqua"/>
              </a:rPr>
              <a:t>TED Ideas Worth Sharing (unofficial)</a:t>
            </a:r>
          </a:p>
          <a:p>
            <a:pPr marL="800100" lvl="1"/>
            <a:r>
              <a:rPr lang="en-US" sz="1400" dirty="0" smtClean="0">
                <a:latin typeface="Book Antiqua"/>
                <a:cs typeface="Book Antiqua"/>
              </a:rPr>
              <a:t>Social Entrepreneur</a:t>
            </a:r>
            <a:endParaRPr lang="en-US" sz="1400" dirty="0">
              <a:latin typeface="Book Antiqua"/>
              <a:cs typeface="Book Antiqua"/>
            </a:endParaRPr>
          </a:p>
          <a:p>
            <a:pPr marL="800100" lvl="1"/>
            <a:r>
              <a:rPr lang="en-US" sz="1400" dirty="0">
                <a:latin typeface="Book Antiqua"/>
                <a:cs typeface="Book Antiqua"/>
              </a:rPr>
              <a:t>Social Entrepreneurs’ </a:t>
            </a:r>
            <a:r>
              <a:rPr lang="en-US" sz="1400" dirty="0" smtClean="0">
                <a:latin typeface="Book Antiqua"/>
                <a:cs typeface="Book Antiqua"/>
              </a:rPr>
              <a:t>Hub</a:t>
            </a:r>
          </a:p>
          <a:p>
            <a:pPr marL="800100" lvl="1"/>
            <a:r>
              <a:rPr lang="en-US" sz="1400" dirty="0" smtClean="0">
                <a:latin typeface="Book Antiqua"/>
                <a:cs typeface="Book Antiqua"/>
              </a:rPr>
              <a:t>Devex</a:t>
            </a:r>
          </a:p>
          <a:p>
            <a:pPr marL="800100" lvl="1"/>
            <a:r>
              <a:rPr lang="en-US" sz="1400" dirty="0" smtClean="0">
                <a:latin typeface="Book Antiqua"/>
                <a:cs typeface="Book Antiqua"/>
              </a:rPr>
              <a:t>Society for International Development</a:t>
            </a:r>
          </a:p>
          <a:p>
            <a:pPr marL="800100" lvl="1"/>
            <a:r>
              <a:rPr lang="en-US" sz="1400" dirty="0" smtClean="0">
                <a:latin typeface="Book Antiqua"/>
                <a:cs typeface="Book Antiqua"/>
              </a:rPr>
              <a:t>Global Development Professionals</a:t>
            </a:r>
          </a:p>
          <a:p>
            <a:pPr marL="800100" lvl="1"/>
            <a:r>
              <a:rPr lang="en-US" sz="1400" dirty="0" smtClean="0">
                <a:latin typeface="Book Antiqua"/>
                <a:cs typeface="Book Antiqua"/>
              </a:rPr>
              <a:t>Sustainable Development Africa</a:t>
            </a:r>
          </a:p>
          <a:p>
            <a:pPr marL="800100" lvl="1"/>
            <a:r>
              <a:rPr lang="en-US" sz="1400" dirty="0" smtClean="0">
                <a:latin typeface="Book Antiqua"/>
                <a:cs typeface="Book Antiqua"/>
              </a:rPr>
              <a:t>Biodiversity Professionals</a:t>
            </a:r>
          </a:p>
          <a:p>
            <a:pPr marL="800100" lvl="1"/>
            <a:r>
              <a:rPr lang="en-US" sz="1400" dirty="0" smtClean="0">
                <a:latin typeface="Book Antiqua"/>
                <a:cs typeface="Book Antiqua"/>
              </a:rPr>
              <a:t>Africa Wildlife Conservation Professionals</a:t>
            </a:r>
          </a:p>
          <a:p>
            <a:pPr marL="800100" lvl="1"/>
            <a:r>
              <a:rPr lang="en-US" sz="1400" dirty="0" smtClean="0">
                <a:latin typeface="Book Antiqua"/>
                <a:cs typeface="Book Antiqua"/>
              </a:rPr>
              <a:t>Nonprofit Innovation &amp; Technology</a:t>
            </a:r>
          </a:p>
          <a:p>
            <a:pPr marL="800100" lvl="1"/>
            <a:r>
              <a:rPr lang="en-US" sz="1400" dirty="0" smtClean="0">
                <a:latin typeface="Book Antiqua"/>
                <a:cs typeface="Book Antiqua"/>
              </a:rPr>
              <a:t>Chronicle of Philanthropy</a:t>
            </a:r>
          </a:p>
          <a:p>
            <a:pPr marL="800100" lvl="1"/>
            <a:r>
              <a:rPr lang="en-US" sz="1400" dirty="0" smtClean="0">
                <a:latin typeface="Book Antiqua"/>
                <a:cs typeface="Book Antiqua"/>
              </a:rPr>
              <a:t>University Alumni Groups</a:t>
            </a:r>
          </a:p>
          <a:p>
            <a:pPr marL="800100" lvl="1"/>
            <a:endParaRPr lang="en-US" sz="1600" dirty="0" smtClean="0">
              <a:latin typeface="Book Antiqua"/>
              <a:cs typeface="Book Antiqua"/>
            </a:endParaRPr>
          </a:p>
          <a:p>
            <a:pPr marL="800100" lvl="1"/>
            <a:endParaRPr lang="en-US" sz="1600" dirty="0" smtClean="0">
              <a:latin typeface="Book Antiqua"/>
              <a:cs typeface="Book Antiqua"/>
            </a:endParaRPr>
          </a:p>
          <a:p>
            <a:pPr marL="800100" lvl="1"/>
            <a:endParaRPr lang="en-US" sz="1600" dirty="0" smtClean="0">
              <a:latin typeface="Book Antiqua"/>
              <a:cs typeface="Book Antiqua"/>
            </a:endParaRPr>
          </a:p>
          <a:p>
            <a:pPr marL="400050"/>
            <a:endParaRPr lang="en-US" sz="1600" dirty="0">
              <a:latin typeface="Book Antiqua"/>
              <a:cs typeface="Book Antiqua"/>
            </a:endParaRPr>
          </a:p>
          <a:p>
            <a:pPr marL="400050"/>
            <a:endParaRPr lang="en-US" sz="1600" dirty="0" smtClean="0">
              <a:latin typeface="Book Antiqua"/>
              <a:cs typeface="Book Antiqua"/>
            </a:endParaRPr>
          </a:p>
          <a:p>
            <a:pPr marL="400050"/>
            <a:endParaRPr lang="en-US" sz="1600" dirty="0">
              <a:latin typeface="Book Antiqua"/>
              <a:cs typeface="Book Antiqua"/>
            </a:endParaRPr>
          </a:p>
          <a:p>
            <a:pPr marL="400050"/>
            <a:endParaRPr lang="en-US" sz="1600" dirty="0" smtClean="0">
              <a:latin typeface="Book Antiqua"/>
              <a:cs typeface="Book Antiqu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929114"/>
            <a:ext cx="8229600" cy="788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Book Antiqua"/>
                <a:cs typeface="Book Antiqua"/>
              </a:rPr>
              <a:t> </a:t>
            </a:r>
          </a:p>
        </p:txBody>
      </p:sp>
      <p:sp>
        <p:nvSpPr>
          <p:cNvPr id="18" name="Title 12"/>
          <p:cNvSpPr txBox="1">
            <a:spLocks/>
          </p:cNvSpPr>
          <p:nvPr/>
        </p:nvSpPr>
        <p:spPr>
          <a:xfrm>
            <a:off x="1016000" y="2415076"/>
            <a:ext cx="1641313" cy="699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srgbClr val="800000"/>
              </a:solidFill>
              <a:cs typeface="Book Antiqua"/>
            </a:endParaRPr>
          </a:p>
        </p:txBody>
      </p:sp>
      <p:sp>
        <p:nvSpPr>
          <p:cNvPr id="19" name="Title 12"/>
          <p:cNvSpPr txBox="1">
            <a:spLocks/>
          </p:cNvSpPr>
          <p:nvPr/>
        </p:nvSpPr>
        <p:spPr>
          <a:xfrm>
            <a:off x="3797300" y="2415076"/>
            <a:ext cx="1641313" cy="699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0" name="Title 12"/>
          <p:cNvSpPr txBox="1">
            <a:spLocks/>
          </p:cNvSpPr>
          <p:nvPr/>
        </p:nvSpPr>
        <p:spPr>
          <a:xfrm>
            <a:off x="6515100" y="2465876"/>
            <a:ext cx="1641313" cy="699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srgbClr val="8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752" y="894009"/>
            <a:ext cx="532046" cy="4327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375" y="1894376"/>
            <a:ext cx="558800" cy="55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392" y="2681475"/>
            <a:ext cx="636766" cy="636766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0" y="6092428"/>
            <a:ext cx="9144000" cy="788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Book Antiqua"/>
                <a:cs typeface="Book Antiqua"/>
              </a:rPr>
              <a:t>A sustained presence to invite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Book Antiqua"/>
                <a:cs typeface="Book Antiqua"/>
              </a:rPr>
              <a:t>s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Book Antiqua"/>
                <a:cs typeface="Book Antiqua"/>
              </a:rPr>
              <a:t>olidarity and interest, and to </a:t>
            </a:r>
            <a:r>
              <a:rPr lang="en-US" sz="1600" b="1" dirty="0" smtClean="0">
                <a:solidFill>
                  <a:srgbClr val="800000"/>
                </a:solidFill>
                <a:latin typeface="Book Antiqua"/>
                <a:cs typeface="Book Antiqua"/>
              </a:rPr>
              <a:t>intrigue and inspire.</a:t>
            </a:r>
          </a:p>
        </p:txBody>
      </p:sp>
    </p:spTree>
    <p:extLst>
      <p:ext uri="{BB962C8B-B14F-4D97-AF65-F5344CB8AC3E}">
        <p14:creationId xmlns:p14="http://schemas.microsoft.com/office/powerpoint/2010/main" val="57042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054" r="5054"/>
          <a:stretch>
            <a:fillRect/>
          </a:stretch>
        </p:blipFill>
        <p:spPr>
          <a:xfrm>
            <a:off x="457200" y="1168400"/>
            <a:ext cx="8229600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4762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Book Antiqua"/>
                <a:cs typeface="Book Antiqua"/>
              </a:rPr>
              <a:t>An Already Global Reach</a:t>
            </a:r>
            <a:endParaRPr lang="en-US" sz="3000" dirty="0">
              <a:latin typeface="Book Antiqua"/>
              <a:cs typeface="Book Antiqu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698122"/>
            <a:ext cx="8229600" cy="788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Book Antiqua"/>
                <a:cs typeface="Book Antiqua"/>
              </a:rPr>
              <a:t>Active Website Views by Field Practitioners &amp; Social Entrepreneurs</a:t>
            </a:r>
          </a:p>
          <a:p>
            <a:r>
              <a:rPr lang="en-US" sz="1600" b="1" dirty="0" smtClean="0">
                <a:solidFill>
                  <a:srgbClr val="800000"/>
                </a:solidFill>
                <a:latin typeface="Book Antiqua"/>
                <a:cs typeface="Book Antiqua"/>
              </a:rPr>
              <a:t>120+ Countries in our first 120 Days!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5900" y="6054224"/>
            <a:ext cx="8712200" cy="788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rgbClr val="800000"/>
                </a:solidFill>
                <a:latin typeface="Book Antiqua"/>
                <a:cs typeface="Book Antiqua"/>
              </a:rPr>
              <a:t>Average 1,000+ unique visits per month.  HALF are new visitors.  </a:t>
            </a:r>
          </a:p>
        </p:txBody>
      </p:sp>
    </p:spTree>
    <p:extLst>
      <p:ext uri="{BB962C8B-B14F-4D97-AF65-F5344CB8AC3E}">
        <p14:creationId xmlns:p14="http://schemas.microsoft.com/office/powerpoint/2010/main" val="315935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nector 25"/>
          <p:cNvSpPr/>
          <p:nvPr/>
        </p:nvSpPr>
        <p:spPr>
          <a:xfrm>
            <a:off x="6212642" y="1257300"/>
            <a:ext cx="2486858" cy="914818"/>
          </a:xfrm>
          <a:prstGeom prst="flowChartConnector">
            <a:avLst/>
          </a:prstGeom>
          <a:noFill/>
          <a:ln w="57150" cmpd="sng">
            <a:solidFill>
              <a:srgbClr val="E46C0A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nnector 24"/>
          <p:cNvSpPr/>
          <p:nvPr/>
        </p:nvSpPr>
        <p:spPr>
          <a:xfrm>
            <a:off x="2124075" y="3253754"/>
            <a:ext cx="1079500" cy="1024678"/>
          </a:xfrm>
          <a:prstGeom prst="flowChartConnector">
            <a:avLst/>
          </a:prstGeom>
          <a:solidFill>
            <a:schemeClr val="bg2"/>
          </a:solidFill>
          <a:ln w="5715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71171" y="1100138"/>
            <a:ext cx="6753629" cy="5412956"/>
            <a:chOff x="1524000" y="1397000"/>
            <a:chExt cx="6096000" cy="4064000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1791892173"/>
                </p:ext>
              </p:extLst>
            </p:nvPr>
          </p:nvGraphicFramePr>
          <p:xfrm>
            <a:off x="1524000" y="13970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 rot="2722602">
              <a:off x="3281000" y="2743127"/>
              <a:ext cx="152715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i="1" dirty="0" smtClean="0"/>
                <a:t>Latitude</a:t>
              </a:r>
              <a:endParaRPr lang="en-US" sz="2100" b="1" i="1" dirty="0"/>
            </a:p>
          </p:txBody>
        </p:sp>
        <p:sp>
          <p:nvSpPr>
            <p:cNvPr id="7" name="TextBox 6"/>
            <p:cNvSpPr txBox="1"/>
            <p:nvPr/>
          </p:nvSpPr>
          <p:spPr>
            <a:xfrm rot="2451371">
              <a:off x="4392041" y="3742443"/>
              <a:ext cx="152715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i="1" dirty="0" smtClean="0"/>
                <a:t>Visibility</a:t>
              </a:r>
              <a:endParaRPr lang="en-US" sz="2100" b="1" i="1" dirty="0"/>
            </a:p>
          </p:txBody>
        </p:sp>
        <p:sp>
          <p:nvSpPr>
            <p:cNvPr id="8" name="TextBox 7"/>
            <p:cNvSpPr txBox="1"/>
            <p:nvPr/>
          </p:nvSpPr>
          <p:spPr>
            <a:xfrm rot="18876727">
              <a:off x="3229320" y="3729228"/>
              <a:ext cx="152715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i="1" dirty="0" smtClean="0"/>
                <a:t>Reach</a:t>
              </a:r>
              <a:endParaRPr lang="en-US" sz="2100" b="1" i="1" dirty="0"/>
            </a:p>
          </p:txBody>
        </p:sp>
        <p:sp>
          <p:nvSpPr>
            <p:cNvPr id="9" name="TextBox 8"/>
            <p:cNvSpPr txBox="1"/>
            <p:nvPr/>
          </p:nvSpPr>
          <p:spPr>
            <a:xfrm rot="18946983">
              <a:off x="4386206" y="2737641"/>
              <a:ext cx="1527150" cy="314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i="1" dirty="0" smtClean="0"/>
                <a:t>Credibility</a:t>
              </a:r>
              <a:endParaRPr lang="en-US" sz="2100" b="1" i="1" dirty="0"/>
            </a:p>
          </p:txBody>
        </p:sp>
        <p:sp>
          <p:nvSpPr>
            <p:cNvPr id="10" name="Diamond 9"/>
            <p:cNvSpPr/>
            <p:nvPr/>
          </p:nvSpPr>
          <p:spPr>
            <a:xfrm>
              <a:off x="4386162" y="3188992"/>
              <a:ext cx="408248" cy="444552"/>
            </a:xfrm>
            <a:prstGeom prst="diamond">
              <a:avLst/>
            </a:prstGeom>
            <a:solidFill>
              <a:srgbClr val="8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42862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>
                <a:latin typeface="Book Antiqua"/>
                <a:cs typeface="Book Antiqua"/>
              </a:rPr>
              <a:t>Our Financial Fuel</a:t>
            </a:r>
            <a:endParaRPr lang="en-US" sz="3100" dirty="0">
              <a:latin typeface="Book Antiqua"/>
              <a:cs typeface="Book Antiqu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5700" y="1519242"/>
            <a:ext cx="245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Top Strategic Priority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3349" y="2159637"/>
            <a:ext cx="3135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Launch &amp; Rolling Priority</a:t>
            </a:r>
          </a:p>
          <a:p>
            <a:pPr algn="ctr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62700" y="5393595"/>
            <a:ext cx="270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Long-Range Priority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695858" y="2000305"/>
            <a:ext cx="717642" cy="650820"/>
          </a:xfrm>
          <a:prstGeom prst="straightConnector1">
            <a:avLst/>
          </a:prstGeom>
          <a:ln w="5715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559684" y="5616361"/>
            <a:ext cx="993516" cy="0"/>
          </a:xfrm>
          <a:prstGeom prst="straightConnector1">
            <a:avLst/>
          </a:prstGeom>
          <a:ln w="5715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16125" y="2651125"/>
            <a:ext cx="698500" cy="666750"/>
          </a:xfrm>
          <a:prstGeom prst="straightConnector1">
            <a:avLst/>
          </a:prstGeom>
          <a:ln w="5715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479667" y="2967335"/>
            <a:ext cx="184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88503" y="1633542"/>
            <a:ext cx="2559768" cy="646331"/>
            <a:chOff x="788503" y="1633542"/>
            <a:chExt cx="2559768" cy="646331"/>
          </a:xfrm>
        </p:grpSpPr>
        <p:grpSp>
          <p:nvGrpSpPr>
            <p:cNvPr id="18" name="Group 17"/>
            <p:cNvGrpSpPr/>
            <p:nvPr/>
          </p:nvGrpSpPr>
          <p:grpSpPr>
            <a:xfrm>
              <a:off x="788503" y="1867537"/>
              <a:ext cx="279400" cy="292100"/>
              <a:chOff x="177800" y="1003300"/>
              <a:chExt cx="279400" cy="2921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177800" y="1193800"/>
                <a:ext cx="88900" cy="101600"/>
              </a:xfrm>
              <a:prstGeom prst="line">
                <a:avLst/>
              </a:prstGeom>
              <a:ln w="57150" cmpd="sng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266700" y="1003300"/>
                <a:ext cx="190500" cy="292100"/>
              </a:xfrm>
              <a:prstGeom prst="line">
                <a:avLst/>
              </a:prstGeom>
              <a:ln w="57150" cmpd="sng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1092200" y="1633542"/>
              <a:ext cx="22560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$20,000+ Raised</a:t>
              </a:r>
            </a:p>
            <a:p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120+ Donors Engaged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820366" y="1888574"/>
            <a:ext cx="2023246" cy="884646"/>
            <a:chOff x="6820366" y="1888574"/>
            <a:chExt cx="2023246" cy="884646"/>
          </a:xfrm>
        </p:grpSpPr>
        <p:sp>
          <p:nvSpPr>
            <p:cNvPr id="27" name="TextBox 26"/>
            <p:cNvSpPr txBox="1"/>
            <p:nvPr/>
          </p:nvSpPr>
          <p:spPr>
            <a:xfrm>
              <a:off x="6820366" y="2403888"/>
              <a:ext cx="2023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Establish Fieldwork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 flipV="1">
              <a:off x="7505700" y="1888574"/>
              <a:ext cx="292100" cy="575226"/>
            </a:xfrm>
            <a:prstGeom prst="straightConnector1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581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0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>
                <a:latin typeface="Book Antiqua"/>
                <a:cs typeface="Book Antiqua"/>
              </a:rPr>
              <a:t>Inaugural Working Table Meeting</a:t>
            </a:r>
            <a:endParaRPr lang="en-US" sz="3100" dirty="0"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570038"/>
            <a:ext cx="8229600" cy="4702478"/>
          </a:xfrm>
        </p:spPr>
        <p:txBody>
          <a:bodyPr>
            <a:normAutofit/>
          </a:bodyPr>
          <a:lstStyle/>
          <a:p>
            <a:pPr marL="400050">
              <a:lnSpc>
                <a:spcPct val="90000"/>
              </a:lnSpc>
            </a:pPr>
            <a:endParaRPr lang="en-US" sz="1800" dirty="0" smtClean="0">
              <a:latin typeface="Book Antiqua"/>
              <a:cs typeface="Book Antiqua"/>
            </a:endParaRPr>
          </a:p>
          <a:p>
            <a:pPr marL="400050">
              <a:lnSpc>
                <a:spcPct val="90000"/>
              </a:lnSpc>
            </a:pPr>
            <a:endParaRPr lang="en-US" sz="1800" dirty="0">
              <a:latin typeface="Book Antiqua"/>
              <a:cs typeface="Book Antiqua"/>
            </a:endParaRPr>
          </a:p>
          <a:p>
            <a:pPr marL="400050">
              <a:lnSpc>
                <a:spcPct val="90000"/>
              </a:lnSpc>
            </a:pPr>
            <a:endParaRPr lang="en-US" sz="1800" dirty="0">
              <a:latin typeface="Book Antiqua"/>
              <a:cs typeface="Book Antiqu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112785"/>
            <a:ext cx="8229600" cy="788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>
              <a:solidFill>
                <a:srgbClr val="31859C"/>
              </a:solidFill>
              <a:latin typeface="Book Antiqua"/>
              <a:cs typeface="Book Antiqua"/>
            </a:endParaRPr>
          </a:p>
          <a:p>
            <a:endParaRPr lang="en-US" sz="1800" dirty="0">
              <a:solidFill>
                <a:srgbClr val="31859C"/>
              </a:solidFill>
              <a:latin typeface="Book Antiqua"/>
              <a:cs typeface="Book Antiqu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858336"/>
            <a:ext cx="8229600" cy="788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800000"/>
                </a:solidFill>
                <a:latin typeface="Book Antiqua"/>
                <a:cs typeface="Book Antiqua"/>
              </a:rPr>
              <a:t>Draft Agenda</a:t>
            </a:r>
            <a:endParaRPr lang="en-US" sz="1800" b="1" dirty="0">
              <a:solidFill>
                <a:srgbClr val="31859C"/>
              </a:solidFill>
              <a:latin typeface="Book Antiqua"/>
              <a:cs typeface="Book Antiqua"/>
            </a:endParaRPr>
          </a:p>
          <a:p>
            <a:endParaRPr lang="en-US" sz="1800" dirty="0">
              <a:solidFill>
                <a:srgbClr val="31859C"/>
              </a:solidFill>
              <a:latin typeface="Book Antiqua"/>
              <a:cs typeface="Book Antiqua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703972"/>
              </p:ext>
            </p:extLst>
          </p:nvPr>
        </p:nvGraphicFramePr>
        <p:xfrm>
          <a:off x="990600" y="1481138"/>
          <a:ext cx="7175500" cy="4572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96272"/>
                <a:gridCol w="2732882"/>
                <a:gridCol w="2746346"/>
              </a:tblGrid>
              <a:tr h="546695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800000"/>
                          </a:solidFill>
                        </a:rPr>
                        <a:t>Day 1</a:t>
                      </a:r>
                    </a:p>
                    <a:p>
                      <a:pPr algn="ctr"/>
                      <a:r>
                        <a:rPr lang="en-US" sz="1500" dirty="0" smtClean="0">
                          <a:solidFill>
                            <a:srgbClr val="800000"/>
                          </a:solidFill>
                        </a:rPr>
                        <a:t>November 26</a:t>
                      </a:r>
                      <a:endParaRPr lang="en-US" sz="1500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800000"/>
                          </a:solidFill>
                        </a:rPr>
                        <a:t>Day 2</a:t>
                      </a:r>
                    </a:p>
                    <a:p>
                      <a:pPr algn="ctr"/>
                      <a:r>
                        <a:rPr lang="en-US" sz="1500" dirty="0" smtClean="0">
                          <a:solidFill>
                            <a:srgbClr val="800000"/>
                          </a:solidFill>
                        </a:rPr>
                        <a:t>November 27</a:t>
                      </a:r>
                      <a:endParaRPr lang="en-US" sz="1500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6715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solidFill>
                            <a:srgbClr val="800000"/>
                          </a:solidFill>
                        </a:rPr>
                        <a:t>AM</a:t>
                      </a:r>
                    </a:p>
                    <a:p>
                      <a:pPr algn="l"/>
                      <a:endParaRPr lang="en-US" sz="15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A Brief to Fire Us</a:t>
                      </a:r>
                      <a:r>
                        <a:rPr lang="en-US" sz="1500" b="1" baseline="0" dirty="0" smtClean="0"/>
                        <a:t> Up!</a:t>
                      </a:r>
                      <a:endParaRPr lang="en-US" sz="1500" b="1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baseline="0" dirty="0" smtClean="0"/>
                        <a:t>Our Story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baseline="0" dirty="0" smtClean="0"/>
                        <a:t>Our Chance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baseline="0" dirty="0" smtClean="0"/>
                        <a:t>Who’s Watching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baseline="0" dirty="0" smtClean="0"/>
                        <a:t>“Drawing Board”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baseline="0" dirty="0" smtClean="0"/>
                        <a:t>Outputs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baseline="0" dirty="0" smtClean="0"/>
                        <a:t>Measurement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baseline="0" dirty="0" smtClean="0"/>
                        <a:t>Team Engagement</a:t>
                      </a:r>
                      <a:endParaRPr lang="en-US" sz="1500" dirty="0"/>
                    </a:p>
                  </a:txBody>
                  <a:tcPr/>
                </a:tc>
              </a:tr>
              <a:tr h="956715"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baseline="0" dirty="0" smtClean="0"/>
                        <a:t>Open Discussion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Funding Strategy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dirty="0" smtClean="0"/>
                        <a:t>Positioning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dirty="0" smtClean="0"/>
                        <a:t>Mechanics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dirty="0" smtClean="0"/>
                        <a:t>Priorities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500" dirty="0"/>
                    </a:p>
                  </a:txBody>
                  <a:tcPr>
                    <a:noFill/>
                  </a:tcPr>
                </a:tc>
              </a:tr>
              <a:tr h="554287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solidFill>
                            <a:srgbClr val="800000"/>
                          </a:solidFill>
                        </a:rPr>
                        <a:t>PM</a:t>
                      </a:r>
                      <a:endParaRPr lang="en-US" sz="15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“Drawing Board”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dirty="0" smtClean="0"/>
                        <a:t>Framing the “Board”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dirty="0" smtClean="0"/>
                        <a:t>Year 1 Fieldwork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Securing Sustaining</a:t>
                      </a:r>
                      <a:r>
                        <a:rPr lang="en-US" sz="1500" b="1" baseline="0" dirty="0" smtClean="0"/>
                        <a:t> Investment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baseline="0" dirty="0" smtClean="0"/>
                        <a:t>Requirement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baseline="0" dirty="0" smtClean="0"/>
                        <a:t>Next Steps</a:t>
                      </a:r>
                      <a:endParaRPr lang="en-US" sz="1500" dirty="0"/>
                    </a:p>
                  </a:txBody>
                  <a:tcPr/>
                </a:tc>
              </a:tr>
              <a:tr h="55428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dirty="0" smtClean="0"/>
                        <a:t>Portfolio Selection and Complementarity</a:t>
                      </a:r>
                      <a:endParaRPr lang="en-US" sz="15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Road Ahead</a:t>
                      </a:r>
                      <a:endParaRPr lang="en-US" sz="1500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baseline="0" dirty="0" smtClean="0"/>
                        <a:t>WT Expansion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baseline="0" dirty="0" smtClean="0"/>
                        <a:t>501(c)3 Considerations</a:t>
                      </a:r>
                      <a:endParaRPr lang="en-US" sz="1500" dirty="0" smtClean="0"/>
                    </a:p>
                    <a:p>
                      <a:endParaRPr lang="en-US" sz="1500" dirty="0" smtClean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Connector 7"/>
          <p:cNvSpPr/>
          <p:nvPr/>
        </p:nvSpPr>
        <p:spPr>
          <a:xfrm>
            <a:off x="2171700" y="1943100"/>
            <a:ext cx="2959100" cy="1219200"/>
          </a:xfrm>
          <a:prstGeom prst="flowChartConnector">
            <a:avLst/>
          </a:prstGeom>
          <a:noFill/>
          <a:ln w="57150" cmpd="sng">
            <a:solidFill>
              <a:srgbClr val="E46C0A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34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36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>
                <a:latin typeface="Book Antiqua"/>
                <a:cs typeface="Book Antiqua"/>
              </a:rPr>
              <a:t> </a:t>
            </a:r>
            <a:endParaRPr lang="en-US" sz="3100" dirty="0">
              <a:latin typeface="Book Antiqua"/>
              <a:cs typeface="Book Antiqua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529057"/>
              </p:ext>
            </p:extLst>
          </p:nvPr>
        </p:nvGraphicFramePr>
        <p:xfrm>
          <a:off x="807155" y="1624190"/>
          <a:ext cx="7529689" cy="3868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86200" y="1265238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Or</a:t>
            </a:r>
            <a:endParaRPr lang="en-US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flipH="1">
            <a:off x="4432300" y="1665348"/>
            <a:ext cx="139700" cy="18885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7" idx="2"/>
          </p:cNvCxnSpPr>
          <p:nvPr/>
        </p:nvCxnSpPr>
        <p:spPr>
          <a:xfrm flipH="1" flipV="1">
            <a:off x="4572000" y="1665348"/>
            <a:ext cx="152400" cy="18885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457200" y="-47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>
                <a:latin typeface="Book Antiqua"/>
                <a:cs typeface="Book Antiqua"/>
              </a:rPr>
              <a:t>What Ground Control Looks Like</a:t>
            </a:r>
            <a:endParaRPr lang="en-US" sz="3100" dirty="0">
              <a:latin typeface="Book Antiqua"/>
              <a:cs typeface="Book Antiqua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5863222"/>
            <a:ext cx="8229600" cy="788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800000"/>
                </a:solidFill>
                <a:latin typeface="Book Antiqua"/>
                <a:cs typeface="Book Antiqua"/>
              </a:rPr>
              <a:t>…to Accelerate from Digital </a:t>
            </a:r>
            <a:r>
              <a:rPr lang="en-US" sz="2200" b="1" dirty="0">
                <a:solidFill>
                  <a:srgbClr val="800000"/>
                </a:solidFill>
                <a:latin typeface="Book Antiqua"/>
                <a:cs typeface="Book Antiqua"/>
              </a:rPr>
              <a:t>Launch to </a:t>
            </a:r>
            <a:r>
              <a:rPr lang="en-US" sz="2200" b="1" u="sng" dirty="0">
                <a:solidFill>
                  <a:srgbClr val="800000"/>
                </a:solidFill>
                <a:latin typeface="Book Antiqua"/>
                <a:cs typeface="Book Antiqua"/>
              </a:rPr>
              <a:t>Full</a:t>
            </a:r>
            <a:r>
              <a:rPr lang="en-US" sz="2200" b="1" dirty="0">
                <a:solidFill>
                  <a:srgbClr val="800000"/>
                </a:solidFill>
                <a:latin typeface="Book Antiqua"/>
                <a:cs typeface="Book Antiqua"/>
              </a:rPr>
              <a:t> Field </a:t>
            </a:r>
            <a:r>
              <a:rPr lang="en-US" sz="2200" b="1" dirty="0" smtClean="0">
                <a:solidFill>
                  <a:srgbClr val="800000"/>
                </a:solidFill>
                <a:latin typeface="Book Antiqua"/>
                <a:cs typeface="Book Antiqua"/>
              </a:rPr>
              <a:t>Launch!</a:t>
            </a:r>
            <a:endParaRPr lang="en-US" sz="2200" b="1" dirty="0">
              <a:solidFill>
                <a:srgbClr val="800000"/>
              </a:solidFill>
              <a:latin typeface="Book Antiqua"/>
              <a:cs typeface="Book Antiqua"/>
            </a:endParaRPr>
          </a:p>
          <a:p>
            <a:endParaRPr lang="en-US" sz="2200" b="1" dirty="0" smtClean="0">
              <a:solidFill>
                <a:srgbClr val="800000"/>
              </a:solidFill>
              <a:latin typeface="Book Antiqua"/>
              <a:cs typeface="Book Antiqua"/>
            </a:endParaRPr>
          </a:p>
        </p:txBody>
      </p:sp>
      <p:sp>
        <p:nvSpPr>
          <p:cNvPr id="3" name="TextBox 2"/>
          <p:cNvSpPr txBox="1"/>
          <p:nvPr/>
        </p:nvSpPr>
        <p:spPr>
          <a:xfrm rot="20213214">
            <a:off x="880495" y="3037245"/>
            <a:ext cx="124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Done!</a:t>
            </a: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10815">
            <a:off x="7070941" y="3062645"/>
            <a:ext cx="124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Begun!</a:t>
            </a: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155897">
            <a:off x="1518420" y="1437273"/>
            <a:ext cx="36052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8000"/>
                </a:solidFill>
              </a:rPr>
              <a:t>Finding the “Match”!</a:t>
            </a:r>
            <a:endParaRPr lang="en-US" sz="2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9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3" grpId="0"/>
      <p:bldP spid="27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36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>
                <a:latin typeface="Book Antiqua"/>
                <a:cs typeface="Book Antiqua"/>
              </a:rPr>
              <a:t> </a:t>
            </a:r>
            <a:endParaRPr lang="en-US" sz="3100" dirty="0">
              <a:latin typeface="Book Antiqua"/>
              <a:cs typeface="Book Antiqu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1600" y="20638"/>
            <a:ext cx="8953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Book Antiqua"/>
                <a:cs typeface="Book Antiqua"/>
              </a:rPr>
              <a:t>Spirit and Principles Behind Finding Our “Match”</a:t>
            </a:r>
            <a:endParaRPr lang="en-US" sz="2800" dirty="0">
              <a:latin typeface="Book Antiqua"/>
              <a:cs typeface="Book Antiqua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5974982"/>
            <a:ext cx="8229600" cy="788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Book Antiqua"/>
                <a:cs typeface="Book Antiqua"/>
              </a:rPr>
              <a:t>The work is not ordinary.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Book Antiqua"/>
                <a:cs typeface="Book Antiqua"/>
              </a:rPr>
              <a:t>O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Book Antiqua"/>
                <a:cs typeface="Book Antiqua"/>
              </a:rPr>
              <a:t>ur funding partners will be extraordinary too.    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Book Antiqua"/>
              <a:cs typeface="Book Antiqua"/>
            </a:endParaRPr>
          </a:p>
          <a:p>
            <a:endParaRPr lang="en-US" sz="1600" b="1" dirty="0" smtClean="0">
              <a:solidFill>
                <a:schemeClr val="accent5">
                  <a:lumMod val="75000"/>
                </a:schemeClr>
              </a:solidFill>
              <a:latin typeface="Book Antiqua"/>
              <a:cs typeface="Book Antiqu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2345"/>
            <a:ext cx="8229600" cy="4300956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>
                <a:latin typeface="Book Antiqua"/>
                <a:cs typeface="Book Antiqua"/>
              </a:rPr>
              <a:t>We’re </a:t>
            </a:r>
            <a:r>
              <a:rPr lang="en-US" sz="1800" dirty="0" smtClean="0">
                <a:solidFill>
                  <a:srgbClr val="800000"/>
                </a:solidFill>
                <a:latin typeface="Book Antiqua"/>
                <a:cs typeface="Book Antiqua"/>
              </a:rPr>
              <a:t>not</a:t>
            </a:r>
            <a:r>
              <a:rPr lang="en-US" sz="1800" dirty="0" smtClean="0">
                <a:latin typeface="Book Antiqua"/>
                <a:cs typeface="Book Antiqua"/>
              </a:rPr>
              <a:t> force-fitting our vision to a funder’s scope. </a:t>
            </a:r>
          </a:p>
          <a:p>
            <a:r>
              <a:rPr lang="en-US" sz="1800" dirty="0">
                <a:latin typeface="Book Antiqua"/>
                <a:cs typeface="Book Antiqua"/>
              </a:rPr>
              <a:t>We’re </a:t>
            </a:r>
            <a:r>
              <a:rPr lang="en-US" sz="1800" dirty="0">
                <a:solidFill>
                  <a:srgbClr val="800000"/>
                </a:solidFill>
                <a:latin typeface="Book Antiqua"/>
                <a:cs typeface="Book Antiqua"/>
              </a:rPr>
              <a:t>not</a:t>
            </a:r>
            <a:r>
              <a:rPr lang="en-US" sz="1800" dirty="0">
                <a:latin typeface="Book Antiqua"/>
                <a:cs typeface="Book Antiqua"/>
              </a:rPr>
              <a:t> drafting or submitting at-the-ready proposals</a:t>
            </a:r>
            <a:r>
              <a:rPr lang="en-US" sz="1800" dirty="0" smtClean="0">
                <a:latin typeface="Book Antiqua"/>
                <a:cs typeface="Book Antiqua"/>
              </a:rPr>
              <a:t>.</a:t>
            </a:r>
          </a:p>
          <a:p>
            <a:r>
              <a:rPr lang="en-US" sz="1800" dirty="0" smtClean="0">
                <a:latin typeface="Book Antiqua"/>
                <a:cs typeface="Book Antiqua"/>
              </a:rPr>
              <a:t>We’re </a:t>
            </a:r>
            <a:r>
              <a:rPr lang="en-US" sz="1800" dirty="0" smtClean="0">
                <a:solidFill>
                  <a:srgbClr val="800000"/>
                </a:solidFill>
                <a:latin typeface="Book Antiqua"/>
                <a:cs typeface="Book Antiqua"/>
              </a:rPr>
              <a:t>not</a:t>
            </a:r>
            <a:r>
              <a:rPr lang="en-US" sz="1800" dirty="0" smtClean="0">
                <a:latin typeface="Book Antiqua"/>
                <a:cs typeface="Book Antiqua"/>
              </a:rPr>
              <a:t> circling in the razzmatazz of microphones, meetings and events.</a:t>
            </a:r>
          </a:p>
          <a:p>
            <a:r>
              <a:rPr lang="en-US" sz="1800" dirty="0" smtClean="0">
                <a:latin typeface="Book Antiqua"/>
                <a:cs typeface="Book Antiqua"/>
              </a:rPr>
              <a:t>We’re </a:t>
            </a:r>
            <a:r>
              <a:rPr lang="en-US" sz="1800" dirty="0" smtClean="0">
                <a:solidFill>
                  <a:srgbClr val="800000"/>
                </a:solidFill>
                <a:latin typeface="Book Antiqua"/>
                <a:cs typeface="Book Antiqua"/>
              </a:rPr>
              <a:t>not</a:t>
            </a:r>
            <a:r>
              <a:rPr lang="en-US" sz="1800" dirty="0" smtClean="0">
                <a:latin typeface="Book Antiqua"/>
                <a:cs typeface="Book Antiqua"/>
              </a:rPr>
              <a:t> rushing a decision that should be highly selective and inspiring.</a:t>
            </a:r>
            <a:endParaRPr lang="en-US" sz="1800" dirty="0">
              <a:latin typeface="Book Antiqua"/>
              <a:cs typeface="Book Antiqua"/>
            </a:endParaRPr>
          </a:p>
          <a:p>
            <a:endParaRPr lang="en-US" sz="1800" dirty="0" smtClean="0">
              <a:latin typeface="Book Antiqua"/>
              <a:cs typeface="Book Antiqua"/>
            </a:endParaRPr>
          </a:p>
          <a:p>
            <a:r>
              <a:rPr lang="en-US" sz="1800" dirty="0" smtClean="0">
                <a:latin typeface="Book Antiqua"/>
                <a:cs typeface="Book Antiqua"/>
              </a:rPr>
              <a:t>We </a:t>
            </a:r>
            <a:r>
              <a:rPr lang="en-US" sz="1800" dirty="0" smtClean="0">
                <a:solidFill>
                  <a:srgbClr val="800000"/>
                </a:solidFill>
                <a:latin typeface="Book Antiqua"/>
                <a:cs typeface="Book Antiqua"/>
              </a:rPr>
              <a:t>are</a:t>
            </a:r>
            <a:r>
              <a:rPr lang="en-US" sz="1800" dirty="0" smtClean="0">
                <a:latin typeface="Book Antiqua"/>
                <a:cs typeface="Book Antiqua"/>
              </a:rPr>
              <a:t> discretely opening </a:t>
            </a:r>
            <a:r>
              <a:rPr lang="en-US" sz="1800" dirty="0">
                <a:latin typeface="Book Antiqua"/>
                <a:cs typeface="Book Antiqua"/>
              </a:rPr>
              <a:t>conversation and interest</a:t>
            </a:r>
            <a:r>
              <a:rPr lang="en-US" sz="1800" dirty="0" smtClean="0">
                <a:latin typeface="Book Antiqua"/>
                <a:cs typeface="Book Antiqua"/>
              </a:rPr>
              <a:t>.</a:t>
            </a:r>
          </a:p>
          <a:p>
            <a:r>
              <a:rPr lang="en-US" sz="1800" dirty="0" smtClean="0">
                <a:latin typeface="Book Antiqua"/>
                <a:cs typeface="Book Antiqua"/>
              </a:rPr>
              <a:t>We </a:t>
            </a:r>
            <a:r>
              <a:rPr lang="en-US" sz="1800" dirty="0" smtClean="0">
                <a:solidFill>
                  <a:srgbClr val="800000"/>
                </a:solidFill>
                <a:latin typeface="Book Antiqua"/>
                <a:cs typeface="Book Antiqua"/>
              </a:rPr>
              <a:t>are</a:t>
            </a:r>
            <a:r>
              <a:rPr lang="en-US" sz="1800" dirty="0" smtClean="0">
                <a:latin typeface="Book Antiqua"/>
                <a:cs typeface="Book Antiqua"/>
              </a:rPr>
              <a:t> inviting potential investors to learn of our launch, explore the website, read what’s inspiring our collaboration, and watch our work. </a:t>
            </a:r>
          </a:p>
          <a:p>
            <a:r>
              <a:rPr lang="en-US" sz="1800" dirty="0" smtClean="0">
                <a:latin typeface="Book Antiqua"/>
                <a:cs typeface="Book Antiqua"/>
              </a:rPr>
              <a:t>We </a:t>
            </a:r>
            <a:r>
              <a:rPr lang="en-US" sz="1800" dirty="0" smtClean="0">
                <a:solidFill>
                  <a:srgbClr val="800000"/>
                </a:solidFill>
                <a:latin typeface="Book Antiqua"/>
                <a:cs typeface="Book Antiqua"/>
              </a:rPr>
              <a:t>are </a:t>
            </a:r>
            <a:r>
              <a:rPr lang="en-US" sz="1800" dirty="0" smtClean="0">
                <a:latin typeface="Book Antiqua"/>
                <a:cs typeface="Book Antiqua"/>
              </a:rPr>
              <a:t>committed to captivating and inspiring investment </a:t>
            </a:r>
            <a:r>
              <a:rPr lang="en-US" sz="1800" i="1" dirty="0" smtClean="0">
                <a:latin typeface="Book Antiqua"/>
                <a:cs typeface="Book Antiqua"/>
              </a:rPr>
              <a:t>with our ideas</a:t>
            </a:r>
            <a:r>
              <a:rPr lang="en-US" sz="1800" dirty="0" smtClean="0">
                <a:latin typeface="Book Antiqua"/>
                <a:cs typeface="Book Antiqua"/>
              </a:rPr>
              <a:t>, </a:t>
            </a:r>
            <a:r>
              <a:rPr lang="en-US" sz="1800" u="sng" dirty="0" smtClean="0">
                <a:latin typeface="Book Antiqua"/>
                <a:cs typeface="Book Antiqua"/>
              </a:rPr>
              <a:t>not</a:t>
            </a:r>
            <a:r>
              <a:rPr lang="en-US" sz="1800" dirty="0" smtClean="0">
                <a:latin typeface="Book Antiqua"/>
                <a:cs typeface="Book Antiqua"/>
              </a:rPr>
              <a:t> formulating our ideas to available investment.</a:t>
            </a:r>
          </a:p>
          <a:p>
            <a:endParaRPr lang="en-US" sz="1800" dirty="0">
              <a:latin typeface="Book Antiqua"/>
              <a:cs typeface="Book Antiqua"/>
            </a:endParaRPr>
          </a:p>
          <a:p>
            <a:r>
              <a:rPr lang="en-US" sz="1800" dirty="0" smtClean="0">
                <a:latin typeface="Book Antiqua"/>
                <a:cs typeface="Book Antiqua"/>
              </a:rPr>
              <a:t>We </a:t>
            </a:r>
            <a:r>
              <a:rPr lang="en-US" sz="1800" dirty="0" smtClean="0">
                <a:solidFill>
                  <a:srgbClr val="800000"/>
                </a:solidFill>
                <a:latin typeface="Book Antiqua"/>
                <a:cs typeface="Book Antiqua"/>
              </a:rPr>
              <a:t>do</a:t>
            </a:r>
            <a:r>
              <a:rPr lang="en-US" sz="1800" dirty="0" smtClean="0">
                <a:latin typeface="Book Antiqua"/>
                <a:cs typeface="Book Antiqua"/>
              </a:rPr>
              <a:t> expect finding our “match” to take time, as the work </a:t>
            </a:r>
            <a:r>
              <a:rPr lang="en-US" sz="1800" u="sng" dirty="0" smtClean="0">
                <a:latin typeface="Book Antiqua"/>
                <a:cs typeface="Book Antiqua"/>
              </a:rPr>
              <a:t>by its very convention-defying nature</a:t>
            </a:r>
            <a:r>
              <a:rPr lang="en-US" sz="1800" dirty="0" smtClean="0">
                <a:latin typeface="Book Antiqua"/>
                <a:cs typeface="Book Antiqua"/>
              </a:rPr>
              <a:t> falls outside conventional funding scopes and categories.</a:t>
            </a:r>
          </a:p>
          <a:p>
            <a:pPr marL="0" indent="0">
              <a:buNone/>
            </a:pPr>
            <a:endParaRPr lang="en-US" sz="1800" dirty="0">
              <a:latin typeface="Book Antiqua"/>
              <a:cs typeface="Book Antiqua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543051" y="1062038"/>
            <a:ext cx="6057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Book Antiqua"/>
                <a:cs typeface="Book Antiqua"/>
              </a:rPr>
              <a:t>We’re </a:t>
            </a:r>
            <a:r>
              <a:rPr lang="en-US" sz="20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not</a:t>
            </a:r>
            <a:r>
              <a:rPr lang="en-US" sz="2000" dirty="0" smtClean="0">
                <a:solidFill>
                  <a:srgbClr val="800000"/>
                </a:solidFill>
                <a:latin typeface="Book Antiqua"/>
                <a:cs typeface="Book Antiqua"/>
              </a:rPr>
              <a:t> chasing money.  We’re going to earn it.</a:t>
            </a:r>
            <a:endParaRPr lang="en-US" sz="2000" dirty="0">
              <a:solidFill>
                <a:srgbClr val="800000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892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2"/>
          <p:cNvSpPr txBox="1">
            <a:spLocks/>
          </p:cNvSpPr>
          <p:nvPr/>
        </p:nvSpPr>
        <p:spPr>
          <a:xfrm>
            <a:off x="1701800" y="566738"/>
            <a:ext cx="5829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dirty="0" smtClean="0">
              <a:latin typeface="Book Antiqua"/>
              <a:cs typeface="Book Antiqua"/>
            </a:endParaRPr>
          </a:p>
          <a:p>
            <a:r>
              <a:rPr lang="en-US" sz="3100" dirty="0" smtClean="0">
                <a:latin typeface="Book Antiqua"/>
                <a:cs typeface="Book Antiqua"/>
              </a:rPr>
              <a:t>PART III: Fieldwork</a:t>
            </a:r>
            <a:endParaRPr lang="en-US" sz="3100" dirty="0">
              <a:latin typeface="Book Antiqua"/>
              <a:cs typeface="Book Antiqu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00" y="2078038"/>
            <a:ext cx="35560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2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or 8"/>
          <p:cNvSpPr/>
          <p:nvPr/>
        </p:nvSpPr>
        <p:spPr>
          <a:xfrm>
            <a:off x="346075" y="2967788"/>
            <a:ext cx="517525" cy="493832"/>
          </a:xfrm>
          <a:prstGeom prst="flowChartConnector">
            <a:avLst/>
          </a:prstGeom>
          <a:noFill/>
          <a:ln w="5715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nector 7"/>
          <p:cNvSpPr/>
          <p:nvPr/>
        </p:nvSpPr>
        <p:spPr>
          <a:xfrm>
            <a:off x="346075" y="1714500"/>
            <a:ext cx="517525" cy="493832"/>
          </a:xfrm>
          <a:prstGeom prst="flowChartConnector">
            <a:avLst/>
          </a:prstGeom>
          <a:noFill/>
          <a:ln w="5715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>
                <a:latin typeface="Book Antiqua"/>
                <a:cs typeface="Book Antiqua"/>
              </a:rPr>
              <a:t>Objectives of Fieldwork</a:t>
            </a:r>
            <a:endParaRPr lang="en-US" sz="3100" dirty="0"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300"/>
            <a:ext cx="8229600" cy="448181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sz="2000" dirty="0" smtClean="0">
              <a:latin typeface="Book Antiqua"/>
              <a:cs typeface="Book Antiqu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 smtClean="0">
                <a:latin typeface="Book Antiqua"/>
                <a:cs typeface="Book Antiqua"/>
              </a:rPr>
              <a:t>1.  </a:t>
            </a:r>
            <a:r>
              <a:rPr lang="en-US" sz="2000" dirty="0" smtClean="0">
                <a:solidFill>
                  <a:srgbClr val="800000"/>
                </a:solidFill>
                <a:latin typeface="Book Antiqua"/>
                <a:cs typeface="Book Antiqua"/>
              </a:rPr>
              <a:t>Trial and </a:t>
            </a:r>
            <a:r>
              <a:rPr lang="en-US" sz="2000" dirty="0">
                <a:solidFill>
                  <a:srgbClr val="800000"/>
                </a:solidFill>
                <a:latin typeface="Book Antiqua"/>
                <a:cs typeface="Book Antiqua"/>
              </a:rPr>
              <a:t>document</a:t>
            </a:r>
            <a:r>
              <a:rPr lang="en-US" sz="2000" dirty="0">
                <a:latin typeface="Book Antiqua"/>
                <a:cs typeface="Book Antiqua"/>
              </a:rPr>
              <a:t>, and </a:t>
            </a:r>
            <a:r>
              <a:rPr lang="en-US" sz="2000" u="sng" dirty="0">
                <a:latin typeface="Book Antiqua"/>
                <a:cs typeface="Book Antiqua"/>
              </a:rPr>
              <a:t>where possible quantify</a:t>
            </a:r>
            <a:r>
              <a:rPr lang="en-US" sz="2000" dirty="0">
                <a:latin typeface="Book Antiqua"/>
                <a:cs typeface="Book Antiqua"/>
              </a:rPr>
              <a:t>, the change in ground impact that’s observed when an organization adopts a trans-disciplinary outlook, and designs or modifies its work through use of a trans-disciplinary strategic framework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latin typeface="Book Antiqua"/>
                <a:cs typeface="Book Antiqua"/>
              </a:rPr>
              <a:t>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latin typeface="Book Antiqua"/>
                <a:cs typeface="Book Antiqua"/>
              </a:rPr>
              <a:t>2.  </a:t>
            </a:r>
            <a:r>
              <a:rPr lang="en-US" sz="2000" dirty="0" smtClean="0">
                <a:latin typeface="Book Antiqua"/>
                <a:cs typeface="Book Antiqua"/>
              </a:rPr>
              <a:t>Invigorate </a:t>
            </a:r>
            <a:r>
              <a:rPr lang="en-US" sz="2000" dirty="0">
                <a:latin typeface="Book Antiqua"/>
                <a:cs typeface="Book Antiqua"/>
              </a:rPr>
              <a:t>and </a:t>
            </a:r>
            <a:r>
              <a:rPr lang="en-US" sz="2000" dirty="0" smtClean="0">
                <a:latin typeface="Book Antiqua"/>
                <a:cs typeface="Book Antiqua"/>
              </a:rPr>
              <a:t>amplify </a:t>
            </a:r>
            <a:r>
              <a:rPr lang="en-US" sz="2000" dirty="0">
                <a:latin typeface="Book Antiqua"/>
                <a:cs typeface="Book Antiqua"/>
              </a:rPr>
              <a:t>the important conversation needed around the case for trans-disciplinary practice, </a:t>
            </a:r>
            <a:r>
              <a:rPr lang="en-US" sz="2000" dirty="0">
                <a:solidFill>
                  <a:srgbClr val="800000"/>
                </a:solidFill>
                <a:latin typeface="Book Antiqua"/>
                <a:cs typeface="Book Antiqua"/>
              </a:rPr>
              <a:t>contributing experiential learning, inquiry, reflection, critique and original authorship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latin typeface="Book Antiqua"/>
                <a:cs typeface="Book Antiqua"/>
              </a:rPr>
              <a:t>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latin typeface="Book Antiqua"/>
                <a:cs typeface="Book Antiqua"/>
              </a:rPr>
              <a:t>3.  </a:t>
            </a:r>
            <a:r>
              <a:rPr lang="en-US" sz="2000" dirty="0" smtClean="0">
                <a:latin typeface="Book Antiqua"/>
                <a:cs typeface="Book Antiqua"/>
              </a:rPr>
              <a:t>Explore </a:t>
            </a:r>
            <a:r>
              <a:rPr lang="en-US" sz="2000" dirty="0">
                <a:latin typeface="Book Antiqua"/>
                <a:cs typeface="Book Antiqua"/>
              </a:rPr>
              <a:t>and </a:t>
            </a:r>
            <a:r>
              <a:rPr lang="en-US" sz="2000" dirty="0" smtClean="0">
                <a:latin typeface="Book Antiqua"/>
                <a:cs typeface="Book Antiqua"/>
              </a:rPr>
              <a:t>propose </a:t>
            </a:r>
            <a:r>
              <a:rPr lang="en-US" sz="2000" dirty="0">
                <a:latin typeface="Book Antiqua"/>
                <a:cs typeface="Book Antiqua"/>
              </a:rPr>
              <a:t>promising mechanisms by which practitioners, funders and researchers can contribute in meaningful ways to a trans-disciplinary movement and to its </a:t>
            </a:r>
            <a:r>
              <a:rPr lang="en-US" sz="2000" dirty="0">
                <a:solidFill>
                  <a:srgbClr val="800000"/>
                </a:solidFill>
                <a:latin typeface="Book Antiqua"/>
                <a:cs typeface="Book Antiqua"/>
              </a:rPr>
              <a:t>realization </a:t>
            </a:r>
            <a:r>
              <a:rPr lang="en-US" sz="2000" dirty="0" smtClean="0">
                <a:solidFill>
                  <a:srgbClr val="800000"/>
                </a:solidFill>
                <a:latin typeface="Book Antiqua"/>
                <a:cs typeface="Book Antiqua"/>
              </a:rPr>
              <a:t>and testing </a:t>
            </a:r>
            <a:r>
              <a:rPr lang="en-US" sz="2000" dirty="0">
                <a:solidFill>
                  <a:srgbClr val="800000"/>
                </a:solidFill>
                <a:latin typeface="Book Antiqua"/>
                <a:cs typeface="Book Antiqua"/>
              </a:rPr>
              <a:t>in </a:t>
            </a:r>
            <a:r>
              <a:rPr lang="en-US" sz="2000" dirty="0" smtClean="0">
                <a:solidFill>
                  <a:srgbClr val="800000"/>
                </a:solidFill>
                <a:latin typeface="Book Antiqua"/>
                <a:cs typeface="Book Antiqua"/>
              </a:rPr>
              <a:t>practice</a:t>
            </a:r>
            <a:endParaRPr lang="en-US" sz="2000" dirty="0">
              <a:latin typeface="Book Antiqua"/>
              <a:cs typeface="Book Antiqu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latin typeface="Book Antiqua"/>
                <a:cs typeface="Book Antiqua"/>
              </a:rPr>
              <a:t>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latin typeface="Book Antiqua"/>
                <a:cs typeface="Book Antiqua"/>
              </a:rPr>
              <a:t>4.  </a:t>
            </a:r>
            <a:r>
              <a:rPr lang="en-US" sz="2000" dirty="0">
                <a:solidFill>
                  <a:srgbClr val="800000"/>
                </a:solidFill>
                <a:latin typeface="Book Antiqua"/>
                <a:cs typeface="Book Antiqua"/>
              </a:rPr>
              <a:t>J</a:t>
            </a:r>
            <a:r>
              <a:rPr lang="en-US" sz="2000" dirty="0" smtClean="0">
                <a:solidFill>
                  <a:srgbClr val="800000"/>
                </a:solidFill>
                <a:latin typeface="Book Antiqua"/>
                <a:cs typeface="Book Antiqua"/>
              </a:rPr>
              <a:t>oin </a:t>
            </a:r>
            <a:r>
              <a:rPr lang="en-US" sz="2000" dirty="0">
                <a:solidFill>
                  <a:srgbClr val="800000"/>
                </a:solidFill>
                <a:latin typeface="Book Antiqua"/>
                <a:cs typeface="Book Antiqua"/>
              </a:rPr>
              <a:t>our voices together </a:t>
            </a:r>
            <a:r>
              <a:rPr lang="en-US" sz="2000" dirty="0">
                <a:latin typeface="Book Antiqua"/>
                <a:cs typeface="Book Antiqua"/>
              </a:rPr>
              <a:t>thru digital, regional and international platforms in a clarion call for work that constructively and imaginatively challenges entrenched </a:t>
            </a:r>
            <a:r>
              <a:rPr lang="en-US" sz="2000" dirty="0" smtClean="0">
                <a:latin typeface="Book Antiqua"/>
                <a:cs typeface="Book Antiqua"/>
              </a:rPr>
              <a:t>paradigms </a:t>
            </a:r>
            <a:r>
              <a:rPr lang="en-US" sz="2000" dirty="0">
                <a:latin typeface="Book Antiqua"/>
                <a:cs typeface="Book Antiqua"/>
              </a:rPr>
              <a:t>prejudicing </a:t>
            </a:r>
            <a:r>
              <a:rPr lang="en-US" sz="2000" dirty="0" smtClean="0">
                <a:latin typeface="Book Antiqua"/>
                <a:cs typeface="Book Antiqua"/>
              </a:rPr>
              <a:t>outcomes and stifling more creative effort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087385"/>
            <a:ext cx="8229600" cy="788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31859C"/>
              </a:solidFill>
              <a:latin typeface="Book Antiqua"/>
              <a:cs typeface="Book Antiqu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213936"/>
            <a:ext cx="8229600" cy="788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800000"/>
                </a:solidFill>
                <a:latin typeface="Book Antiqua"/>
                <a:cs typeface="Book Antiqua"/>
              </a:rPr>
              <a:t>Framed by the Working Table’s Goals</a:t>
            </a:r>
            <a:endParaRPr lang="en-US" sz="1800" b="1" dirty="0">
              <a:solidFill>
                <a:srgbClr val="800000"/>
              </a:solidFill>
              <a:latin typeface="Book Antiqua"/>
              <a:cs typeface="Book Antiqua"/>
            </a:endParaRPr>
          </a:p>
          <a:p>
            <a:endParaRPr lang="en-US" sz="1800" b="1" dirty="0">
              <a:solidFill>
                <a:srgbClr val="31859C"/>
              </a:solidFill>
              <a:latin typeface="Book Antiqua"/>
              <a:cs typeface="Book Antiqua"/>
            </a:endParaRPr>
          </a:p>
          <a:p>
            <a:endParaRPr lang="en-US" sz="1800" dirty="0">
              <a:solidFill>
                <a:srgbClr val="31859C"/>
              </a:solidFill>
              <a:latin typeface="Book Antiqua"/>
              <a:cs typeface="Book Antiqua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5898782"/>
            <a:ext cx="8229600" cy="788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Book Antiqua"/>
                <a:cs typeface="Book Antiqua"/>
              </a:rPr>
              <a:t>Fieldwork will TRIAL, DOCUMENT and CONTRIBUTE.</a:t>
            </a:r>
          </a:p>
        </p:txBody>
      </p:sp>
    </p:spTree>
    <p:extLst>
      <p:ext uri="{BB962C8B-B14F-4D97-AF65-F5344CB8AC3E}">
        <p14:creationId xmlns:p14="http://schemas.microsoft.com/office/powerpoint/2010/main" val="297755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8" grpId="1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16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>
                <a:latin typeface="Book Antiqua"/>
                <a:cs typeface="Book Antiqua"/>
              </a:rPr>
              <a:t>Guiding Principles Behind Fieldwork</a:t>
            </a:r>
            <a:endParaRPr lang="en-US" sz="3100" dirty="0"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333500"/>
            <a:ext cx="8636000" cy="4481816"/>
          </a:xfrm>
        </p:spPr>
        <p:txBody>
          <a:bodyPr>
            <a:normAutofit/>
          </a:bodyPr>
          <a:lstStyle/>
          <a:p>
            <a:pPr marL="57150" indent="0">
              <a:lnSpc>
                <a:spcPct val="110000"/>
              </a:lnSpc>
              <a:buNone/>
            </a:pPr>
            <a:endParaRPr lang="en-US" sz="1800" dirty="0" smtClean="0">
              <a:latin typeface="Book Antiqua"/>
              <a:cs typeface="Book Antiqua"/>
            </a:endParaRPr>
          </a:p>
          <a:p>
            <a:pPr marL="514350" indent="-457200">
              <a:lnSpc>
                <a:spcPct val="110000"/>
              </a:lnSpc>
            </a:pPr>
            <a:r>
              <a:rPr lang="en-US" sz="1800" dirty="0" smtClean="0">
                <a:latin typeface="Book Antiqua"/>
                <a:cs typeface="Book Antiqua"/>
              </a:rPr>
              <a:t>We’re building a </a:t>
            </a:r>
            <a:r>
              <a:rPr lang="en-US" sz="1800" dirty="0" smtClean="0">
                <a:solidFill>
                  <a:srgbClr val="800000"/>
                </a:solidFill>
                <a:latin typeface="Book Antiqua"/>
                <a:cs typeface="Book Antiqua"/>
              </a:rPr>
              <a:t>body of “casework” </a:t>
            </a:r>
            <a:r>
              <a:rPr lang="en-US" sz="1800" dirty="0" smtClean="0">
                <a:latin typeface="Book Antiqua"/>
                <a:cs typeface="Book Antiqua"/>
              </a:rPr>
              <a:t>that examines what a trans-disciplinary outlook means in </a:t>
            </a:r>
            <a:r>
              <a:rPr lang="en-US" sz="1800" dirty="0" smtClean="0">
                <a:solidFill>
                  <a:srgbClr val="800000"/>
                </a:solidFill>
                <a:latin typeface="Book Antiqua"/>
                <a:cs typeface="Book Antiqua"/>
              </a:rPr>
              <a:t>nuts and bolts</a:t>
            </a:r>
            <a:r>
              <a:rPr lang="en-US" sz="1800" dirty="0" smtClean="0">
                <a:latin typeface="Book Antiqua"/>
                <a:cs typeface="Book Antiqua"/>
              </a:rPr>
              <a:t> to projects and practice. </a:t>
            </a:r>
          </a:p>
          <a:p>
            <a:pPr marL="514350" indent="-457200">
              <a:lnSpc>
                <a:spcPct val="110000"/>
              </a:lnSpc>
            </a:pPr>
            <a:r>
              <a:rPr lang="en-US" sz="1800" dirty="0" smtClean="0">
                <a:latin typeface="Book Antiqua"/>
                <a:cs typeface="Book Antiqua"/>
              </a:rPr>
              <a:t>We’re </a:t>
            </a:r>
            <a:r>
              <a:rPr lang="en-US" sz="1800" dirty="0" smtClean="0">
                <a:solidFill>
                  <a:srgbClr val="800000"/>
                </a:solidFill>
                <a:latin typeface="Book Antiqua"/>
                <a:cs typeface="Book Antiqua"/>
              </a:rPr>
              <a:t>trialing adoption </a:t>
            </a:r>
            <a:r>
              <a:rPr lang="en-US" sz="1800" dirty="0" smtClean="0">
                <a:latin typeface="Book Antiqua"/>
                <a:cs typeface="Book Antiqua"/>
              </a:rPr>
              <a:t>of a fundamentally different approach to strategy and design.</a:t>
            </a:r>
          </a:p>
          <a:p>
            <a:pPr marL="514350" indent="-457200">
              <a:lnSpc>
                <a:spcPct val="110000"/>
              </a:lnSpc>
            </a:pPr>
            <a:r>
              <a:rPr lang="en-US" sz="1800" dirty="0" smtClean="0">
                <a:latin typeface="Book Antiqua"/>
                <a:cs typeface="Book Antiqua"/>
              </a:rPr>
              <a:t>We’re </a:t>
            </a:r>
            <a:r>
              <a:rPr lang="en-US" sz="1800" dirty="0" smtClean="0">
                <a:solidFill>
                  <a:srgbClr val="800000"/>
                </a:solidFill>
                <a:latin typeface="Book Antiqua"/>
                <a:cs typeface="Book Antiqua"/>
              </a:rPr>
              <a:t>field-testing ideas for ground impact</a:t>
            </a:r>
            <a:r>
              <a:rPr lang="en-US" sz="1800" dirty="0" smtClean="0">
                <a:latin typeface="Book Antiqua"/>
                <a:cs typeface="Book Antiqua"/>
              </a:rPr>
              <a:t>, </a:t>
            </a:r>
            <a:r>
              <a:rPr lang="en-US" sz="1800" u="sng" dirty="0" smtClean="0">
                <a:latin typeface="Book Antiqua"/>
                <a:cs typeface="Book Antiqua"/>
              </a:rPr>
              <a:t>not</a:t>
            </a:r>
            <a:r>
              <a:rPr lang="en-US" sz="1800" dirty="0" smtClean="0">
                <a:latin typeface="Book Antiqua"/>
                <a:cs typeface="Book Antiqua"/>
              </a:rPr>
              <a:t> doing research.</a:t>
            </a:r>
          </a:p>
          <a:p>
            <a:pPr marL="514350" indent="-457200">
              <a:lnSpc>
                <a:spcPct val="110000"/>
              </a:lnSpc>
            </a:pPr>
            <a:r>
              <a:rPr lang="en-US" sz="1800" dirty="0">
                <a:latin typeface="Book Antiqua"/>
                <a:cs typeface="Book Antiqua"/>
              </a:rPr>
              <a:t>We’re testing and </a:t>
            </a:r>
            <a:r>
              <a:rPr lang="en-US" sz="1800" dirty="0">
                <a:solidFill>
                  <a:srgbClr val="800000"/>
                </a:solidFill>
                <a:latin typeface="Book Antiqua"/>
                <a:cs typeface="Book Antiqua"/>
              </a:rPr>
              <a:t>showcasing change </a:t>
            </a:r>
            <a:r>
              <a:rPr lang="en-US" sz="1800" dirty="0">
                <a:latin typeface="Book Antiqua"/>
                <a:cs typeface="Book Antiqua"/>
              </a:rPr>
              <a:t>across </a:t>
            </a:r>
            <a:r>
              <a:rPr lang="en-US" sz="1800" dirty="0" smtClean="0">
                <a:latin typeface="Book Antiqua"/>
                <a:cs typeface="Book Antiqua"/>
              </a:rPr>
              <a:t>our </a:t>
            </a:r>
            <a:r>
              <a:rPr lang="en-US" sz="1800" dirty="0">
                <a:latin typeface="Book Antiqua"/>
                <a:cs typeface="Book Antiqua"/>
              </a:rPr>
              <a:t>geographies and </a:t>
            </a:r>
            <a:r>
              <a:rPr lang="en-US" sz="1800" dirty="0" smtClean="0">
                <a:latin typeface="Book Antiqua"/>
                <a:cs typeface="Book Antiqua"/>
              </a:rPr>
              <a:t>portfolios.</a:t>
            </a:r>
          </a:p>
          <a:p>
            <a:pPr marL="514350" indent="-457200">
              <a:lnSpc>
                <a:spcPct val="110000"/>
              </a:lnSpc>
            </a:pPr>
            <a:r>
              <a:rPr lang="en-US" sz="1800" dirty="0" smtClean="0">
                <a:latin typeface="Book Antiqua"/>
                <a:cs typeface="Book Antiqua"/>
              </a:rPr>
              <a:t>We’re </a:t>
            </a:r>
            <a:r>
              <a:rPr lang="en-US" sz="1800" dirty="0" smtClean="0">
                <a:solidFill>
                  <a:srgbClr val="800000"/>
                </a:solidFill>
                <a:latin typeface="Book Antiqua"/>
                <a:cs typeface="Book Antiqua"/>
              </a:rPr>
              <a:t>inviting our teams to rethink and “free-think” </a:t>
            </a:r>
            <a:r>
              <a:rPr lang="en-US" sz="1800" dirty="0" smtClean="0">
                <a:latin typeface="Book Antiqua"/>
                <a:cs typeface="Book Antiqua"/>
              </a:rPr>
              <a:t>working models and project scopes.</a:t>
            </a:r>
          </a:p>
          <a:p>
            <a:pPr marL="514350" indent="-457200">
              <a:lnSpc>
                <a:spcPct val="110000"/>
              </a:lnSpc>
            </a:pPr>
            <a:r>
              <a:rPr lang="en-US" sz="1800" dirty="0" smtClean="0">
                <a:latin typeface="Book Antiqua"/>
                <a:cs typeface="Book Antiqua"/>
              </a:rPr>
              <a:t>We’re aiming for </a:t>
            </a:r>
            <a:r>
              <a:rPr lang="en-US" sz="1800" dirty="0" smtClean="0">
                <a:solidFill>
                  <a:srgbClr val="800000"/>
                </a:solidFill>
                <a:latin typeface="Book Antiqua"/>
                <a:cs typeface="Book Antiqua"/>
              </a:rPr>
              <a:t>discernible change </a:t>
            </a:r>
            <a:r>
              <a:rPr lang="en-US" sz="1800" dirty="0" smtClean="0">
                <a:latin typeface="Book Antiqua"/>
                <a:cs typeface="Book Antiqua"/>
              </a:rPr>
              <a:t>to the work’s dimensions, pace, reach and </a:t>
            </a:r>
            <a:r>
              <a:rPr lang="en-US" sz="1800" dirty="0" smtClean="0">
                <a:solidFill>
                  <a:srgbClr val="800000"/>
                </a:solidFill>
                <a:latin typeface="Book Antiqua"/>
                <a:cs typeface="Book Antiqua"/>
              </a:rPr>
              <a:t>outcome…</a:t>
            </a:r>
          </a:p>
          <a:p>
            <a:pPr marL="514350" indent="-457200">
              <a:lnSpc>
                <a:spcPct val="110000"/>
              </a:lnSpc>
            </a:pPr>
            <a:r>
              <a:rPr lang="en-US" sz="1800" dirty="0" smtClean="0">
                <a:latin typeface="Book Antiqua"/>
                <a:cs typeface="Book Antiqua"/>
              </a:rPr>
              <a:t>And to the </a:t>
            </a:r>
            <a:r>
              <a:rPr lang="en-US" sz="1800" dirty="0" smtClean="0">
                <a:solidFill>
                  <a:srgbClr val="800000"/>
                </a:solidFill>
                <a:latin typeface="Book Antiqua"/>
                <a:cs typeface="Book Antiqua"/>
              </a:rPr>
              <a:t>outlook and engagement </a:t>
            </a:r>
            <a:r>
              <a:rPr lang="en-US" sz="1800" dirty="0" smtClean="0">
                <a:latin typeface="Book Antiqua"/>
                <a:cs typeface="Book Antiqua"/>
              </a:rPr>
              <a:t>of our teams.</a:t>
            </a:r>
          </a:p>
          <a:p>
            <a:pPr marL="514350" indent="-457200">
              <a:lnSpc>
                <a:spcPct val="110000"/>
              </a:lnSpc>
            </a:pPr>
            <a:r>
              <a:rPr lang="en-US" sz="1800" dirty="0" smtClean="0">
                <a:latin typeface="Book Antiqua"/>
                <a:cs typeface="Book Antiqua"/>
              </a:rPr>
              <a:t>We’re learning from what works and from what doesn’t, and </a:t>
            </a:r>
            <a:r>
              <a:rPr lang="en-US" sz="1800" dirty="0" smtClean="0">
                <a:solidFill>
                  <a:srgbClr val="800000"/>
                </a:solidFill>
                <a:latin typeface="Book Antiqua"/>
                <a:cs typeface="Book Antiqua"/>
              </a:rPr>
              <a:t>sharing both.</a:t>
            </a:r>
            <a:r>
              <a:rPr lang="en-US" sz="1800" dirty="0" smtClean="0">
                <a:latin typeface="Book Antiqua"/>
                <a:cs typeface="Book Antiqua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112785"/>
            <a:ext cx="8229600" cy="788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rgbClr val="31859C"/>
                </a:solidFill>
                <a:latin typeface="Book Antiqua"/>
                <a:cs typeface="Book Antiqua"/>
              </a:rPr>
              <a:t>We’re looking to transform perspectives</a:t>
            </a:r>
            <a:r>
              <a:rPr lang="en-US" sz="1600" b="1" dirty="0">
                <a:solidFill>
                  <a:srgbClr val="31859C"/>
                </a:solidFill>
                <a:latin typeface="Book Antiqua"/>
                <a:cs typeface="Book Antiqua"/>
              </a:rPr>
              <a:t> </a:t>
            </a:r>
            <a:r>
              <a:rPr lang="en-US" sz="1600" b="1" dirty="0" smtClean="0">
                <a:solidFill>
                  <a:srgbClr val="31859C"/>
                </a:solidFill>
                <a:latin typeface="Book Antiqua"/>
                <a:cs typeface="Book Antiqua"/>
              </a:rPr>
              <a:t>and the </a:t>
            </a:r>
            <a:r>
              <a:rPr lang="en-US" sz="1600" b="1" dirty="0" smtClean="0">
                <a:solidFill>
                  <a:srgbClr val="800000"/>
                </a:solidFill>
                <a:latin typeface="Book Antiqua"/>
                <a:cs typeface="Book Antiqua"/>
              </a:rPr>
              <a:t>scale and durability of change</a:t>
            </a:r>
            <a:r>
              <a:rPr lang="en-US" sz="1600" b="1" dirty="0" smtClean="0">
                <a:solidFill>
                  <a:srgbClr val="31859C"/>
                </a:solidFill>
                <a:latin typeface="Book Antiqua"/>
                <a:cs typeface="Book Antiqua"/>
              </a:rPr>
              <a:t> achievable through everyday, already-funded projects.</a:t>
            </a:r>
            <a:endParaRPr lang="en-US" sz="1600" b="1" dirty="0">
              <a:solidFill>
                <a:srgbClr val="31859C"/>
              </a:solidFill>
              <a:latin typeface="Book Antiqua"/>
              <a:cs typeface="Book Antiqua"/>
            </a:endParaRPr>
          </a:p>
          <a:p>
            <a:endParaRPr lang="en-US" sz="1600" b="1" dirty="0">
              <a:solidFill>
                <a:srgbClr val="31859C"/>
              </a:solidFill>
              <a:latin typeface="Book Antiqua"/>
              <a:cs typeface="Book Antiqua"/>
            </a:endParaRPr>
          </a:p>
          <a:p>
            <a:endParaRPr lang="en-US" sz="1600" dirty="0">
              <a:solidFill>
                <a:srgbClr val="31859C"/>
              </a:solidFill>
              <a:latin typeface="Book Antiqua"/>
              <a:cs typeface="Book Antiqu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315536"/>
            <a:ext cx="8229600" cy="424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800000"/>
                </a:solidFill>
                <a:latin typeface="Book Antiqua"/>
                <a:cs typeface="Book Antiqua"/>
              </a:rPr>
              <a:t>We’re Ground-Testing and Impact-Testing.</a:t>
            </a:r>
            <a:endParaRPr lang="en-US" sz="1800" b="1" dirty="0">
              <a:solidFill>
                <a:srgbClr val="800000"/>
              </a:solidFill>
              <a:latin typeface="Book Antiqua"/>
              <a:cs typeface="Book Antiqua"/>
            </a:endParaRPr>
          </a:p>
          <a:p>
            <a:endParaRPr lang="en-US" sz="1800" b="1" dirty="0">
              <a:solidFill>
                <a:srgbClr val="31859C"/>
              </a:solidFill>
              <a:latin typeface="Book Antiqua"/>
              <a:cs typeface="Book Antiqua"/>
            </a:endParaRPr>
          </a:p>
          <a:p>
            <a:endParaRPr lang="en-US" sz="1800" dirty="0">
              <a:solidFill>
                <a:srgbClr val="31859C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84964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>
                <a:latin typeface="Book Antiqua"/>
                <a:cs typeface="Book Antiqua"/>
              </a:rPr>
              <a:t>The Right Outputs of Fieldwork</a:t>
            </a:r>
            <a:endParaRPr lang="en-US" sz="3100" dirty="0"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8138"/>
            <a:ext cx="8229600" cy="4702478"/>
          </a:xfrm>
        </p:spPr>
        <p:txBody>
          <a:bodyPr>
            <a:normAutofit/>
          </a:bodyPr>
          <a:lstStyle/>
          <a:p>
            <a:pPr marL="400050">
              <a:lnSpc>
                <a:spcPct val="130000"/>
              </a:lnSpc>
            </a:pPr>
            <a:r>
              <a:rPr lang="en-US" sz="1800" dirty="0" smtClean="0">
                <a:latin typeface="Book Antiqua"/>
                <a:cs typeface="Book Antiqua"/>
              </a:rPr>
              <a:t>Will matter to </a:t>
            </a:r>
            <a:r>
              <a:rPr lang="en-US" sz="1800" dirty="0" smtClean="0">
                <a:solidFill>
                  <a:srgbClr val="800000"/>
                </a:solidFill>
                <a:latin typeface="Book Antiqua"/>
                <a:cs typeface="Book Antiqua"/>
              </a:rPr>
              <a:t>field practitioners</a:t>
            </a:r>
          </a:p>
          <a:p>
            <a:pPr marL="400050">
              <a:lnSpc>
                <a:spcPct val="130000"/>
              </a:lnSpc>
            </a:pPr>
            <a:r>
              <a:rPr lang="en-US" sz="1800" dirty="0" smtClean="0">
                <a:latin typeface="Book Antiqua"/>
                <a:cs typeface="Book Antiqua"/>
              </a:rPr>
              <a:t>Will be </a:t>
            </a:r>
            <a:r>
              <a:rPr lang="en-US" sz="1800" dirty="0" smtClean="0">
                <a:solidFill>
                  <a:srgbClr val="800000"/>
                </a:solidFill>
                <a:latin typeface="Book Antiqua"/>
                <a:cs typeface="Book Antiqua"/>
              </a:rPr>
              <a:t>original</a:t>
            </a:r>
            <a:r>
              <a:rPr lang="en-US" sz="1800" dirty="0" smtClean="0">
                <a:latin typeface="Book Antiqua"/>
                <a:cs typeface="Book Antiqua"/>
              </a:rPr>
              <a:t>, compelling, groundbreaking and field-tested</a:t>
            </a:r>
          </a:p>
          <a:p>
            <a:pPr marL="400050">
              <a:lnSpc>
                <a:spcPct val="130000"/>
              </a:lnSpc>
            </a:pPr>
            <a:r>
              <a:rPr lang="en-US" sz="1800" dirty="0" smtClean="0">
                <a:latin typeface="Book Antiqua"/>
                <a:cs typeface="Book Antiqua"/>
              </a:rPr>
              <a:t>Will evidence </a:t>
            </a:r>
            <a:r>
              <a:rPr lang="en-US" sz="1800" dirty="0" smtClean="0">
                <a:solidFill>
                  <a:srgbClr val="800000"/>
                </a:solidFill>
                <a:latin typeface="Book Antiqua"/>
                <a:cs typeface="Book Antiqua"/>
              </a:rPr>
              <a:t>trial and experimentation</a:t>
            </a:r>
            <a:endParaRPr lang="en-US" sz="1800" dirty="0">
              <a:latin typeface="Book Antiqua"/>
              <a:cs typeface="Book Antiqua"/>
            </a:endParaRPr>
          </a:p>
          <a:p>
            <a:pPr marL="400050">
              <a:lnSpc>
                <a:spcPct val="130000"/>
              </a:lnSpc>
            </a:pPr>
            <a:r>
              <a:rPr lang="en-US" sz="1800" dirty="0" smtClean="0">
                <a:latin typeface="Book Antiqua"/>
                <a:cs typeface="Book Antiqua"/>
              </a:rPr>
              <a:t>Will have immediate </a:t>
            </a:r>
            <a:r>
              <a:rPr lang="en-US" sz="1800" dirty="0" smtClean="0">
                <a:solidFill>
                  <a:srgbClr val="800000"/>
                </a:solidFill>
                <a:latin typeface="Book Antiqua"/>
                <a:cs typeface="Book Antiqua"/>
              </a:rPr>
              <a:t>ground impact</a:t>
            </a:r>
          </a:p>
          <a:p>
            <a:pPr marL="400050">
              <a:lnSpc>
                <a:spcPct val="130000"/>
              </a:lnSpc>
            </a:pPr>
            <a:r>
              <a:rPr lang="en-US" sz="1800" dirty="0" smtClean="0">
                <a:latin typeface="Book Antiqua"/>
                <a:cs typeface="Book Antiqua"/>
              </a:rPr>
              <a:t>Will </a:t>
            </a:r>
            <a:r>
              <a:rPr lang="en-US" sz="1800" dirty="0">
                <a:latin typeface="Book Antiqua"/>
                <a:cs typeface="Book Antiqua"/>
              </a:rPr>
              <a:t>be </a:t>
            </a:r>
            <a:r>
              <a:rPr lang="en-US" sz="1800" dirty="0" smtClean="0">
                <a:latin typeface="Book Antiqua"/>
                <a:cs typeface="Book Antiqua"/>
              </a:rPr>
              <a:t>uploaded quickly to </a:t>
            </a:r>
            <a:r>
              <a:rPr lang="en-US" sz="1800" dirty="0">
                <a:latin typeface="Book Antiqua"/>
                <a:cs typeface="Book Antiqua"/>
              </a:rPr>
              <a:t>the website, true to our </a:t>
            </a:r>
            <a:r>
              <a:rPr lang="en-US" sz="1800" dirty="0">
                <a:solidFill>
                  <a:srgbClr val="800000"/>
                </a:solidFill>
                <a:latin typeface="Book Antiqua"/>
                <a:cs typeface="Book Antiqua"/>
              </a:rPr>
              <a:t>open-source </a:t>
            </a:r>
            <a:r>
              <a:rPr lang="en-US" sz="1800" dirty="0">
                <a:latin typeface="Book Antiqua"/>
                <a:cs typeface="Book Antiqua"/>
              </a:rPr>
              <a:t>spirit</a:t>
            </a:r>
          </a:p>
          <a:p>
            <a:pPr marL="400050">
              <a:lnSpc>
                <a:spcPct val="130000"/>
              </a:lnSpc>
            </a:pPr>
            <a:endParaRPr lang="en-US" sz="1800" dirty="0" smtClean="0">
              <a:solidFill>
                <a:srgbClr val="800000"/>
              </a:solidFill>
              <a:latin typeface="Book Antiqua"/>
              <a:cs typeface="Book Antiqu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896885"/>
            <a:ext cx="8229600" cy="788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rgbClr val="31859C"/>
                </a:solidFill>
                <a:latin typeface="Book Antiqua"/>
                <a:cs typeface="Book Antiqua"/>
              </a:rPr>
              <a:t>No matter form or format, the work will be </a:t>
            </a:r>
          </a:p>
          <a:p>
            <a:r>
              <a:rPr lang="en-US" sz="1600" b="1" dirty="0" smtClean="0">
                <a:solidFill>
                  <a:srgbClr val="31859C"/>
                </a:solidFill>
                <a:latin typeface="Book Antiqua"/>
                <a:cs typeface="Book Antiqua"/>
              </a:rPr>
              <a:t>ACCESSIBLE, HONEST, THOROUGH, DISCERNING and REFLECTIVE.</a:t>
            </a:r>
          </a:p>
          <a:p>
            <a:endParaRPr lang="en-US" sz="1600" b="1" dirty="0">
              <a:solidFill>
                <a:srgbClr val="31859C"/>
              </a:solidFill>
              <a:latin typeface="Book Antiqua"/>
              <a:cs typeface="Book Antiqua"/>
            </a:endParaRPr>
          </a:p>
          <a:p>
            <a:r>
              <a:rPr lang="en-US" sz="1600" b="1" dirty="0" smtClean="0">
                <a:solidFill>
                  <a:srgbClr val="31859C"/>
                </a:solidFill>
                <a:latin typeface="Book Antiqua"/>
                <a:cs typeface="Book Antiqua"/>
              </a:rPr>
              <a:t>Our ground work will drive our outputs, and not the reverse.</a:t>
            </a:r>
            <a:endParaRPr lang="en-US" sz="1600" b="1" dirty="0">
              <a:solidFill>
                <a:srgbClr val="31859C"/>
              </a:solidFill>
              <a:latin typeface="Book Antiqua"/>
              <a:cs typeface="Book Antiqua"/>
            </a:endParaRPr>
          </a:p>
          <a:p>
            <a:endParaRPr lang="en-US" sz="1600" b="1" dirty="0">
              <a:solidFill>
                <a:srgbClr val="31859C"/>
              </a:solidFill>
              <a:latin typeface="Book Antiqua"/>
              <a:cs typeface="Book Antiqua"/>
            </a:endParaRPr>
          </a:p>
          <a:p>
            <a:endParaRPr lang="en-US" sz="1600" b="1" dirty="0">
              <a:solidFill>
                <a:srgbClr val="31859C"/>
              </a:solidFill>
              <a:latin typeface="Book Antiqua"/>
              <a:cs typeface="Book Antiqu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709" y="3219172"/>
            <a:ext cx="1570182" cy="1599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681" y="3130468"/>
            <a:ext cx="1743364" cy="1672782"/>
          </a:xfrm>
          <a:prstGeom prst="rect">
            <a:avLst/>
          </a:prstGeom>
        </p:spPr>
      </p:pic>
      <p:sp>
        <p:nvSpPr>
          <p:cNvPr id="8" name="Title 12"/>
          <p:cNvSpPr txBox="1">
            <a:spLocks/>
          </p:cNvSpPr>
          <p:nvPr/>
        </p:nvSpPr>
        <p:spPr>
          <a:xfrm>
            <a:off x="1727200" y="4667319"/>
            <a:ext cx="1968500" cy="699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 smtClean="0"/>
              <a:t>“CASE STUDIES”</a:t>
            </a:r>
            <a:endParaRPr lang="en-US" sz="1700" dirty="0"/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4752213" y="4667319"/>
            <a:ext cx="2641600" cy="699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 smtClean="0"/>
              <a:t>RECOMMENDATIONS or INSIGHTS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45000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>
                <a:latin typeface="Book Antiqua"/>
                <a:cs typeface="Book Antiqua"/>
              </a:rPr>
              <a:t>Our Task Now</a:t>
            </a:r>
            <a:endParaRPr lang="en-US" sz="3100" dirty="0"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7538"/>
            <a:ext cx="8229600" cy="4702478"/>
          </a:xfrm>
        </p:spPr>
        <p:txBody>
          <a:bodyPr>
            <a:normAutofit/>
          </a:bodyPr>
          <a:lstStyle/>
          <a:p>
            <a:pPr marL="400050"/>
            <a:r>
              <a:rPr lang="en-US" sz="1900" dirty="0" smtClean="0">
                <a:latin typeface="Book Antiqua"/>
                <a:cs typeface="Book Antiqua"/>
              </a:rPr>
              <a:t>What is the range of work we want to use as a </a:t>
            </a:r>
            <a:r>
              <a:rPr lang="en-US" sz="1900" dirty="0" smtClean="0">
                <a:solidFill>
                  <a:srgbClr val="800000"/>
                </a:solidFill>
                <a:latin typeface="Book Antiqua"/>
                <a:cs typeface="Book Antiqua"/>
              </a:rPr>
              <a:t>“drawing board” </a:t>
            </a:r>
            <a:r>
              <a:rPr lang="en-US" sz="1900" dirty="0" smtClean="0">
                <a:latin typeface="Book Antiqua"/>
                <a:cs typeface="Book Antiqua"/>
              </a:rPr>
              <a:t>to test vision and ideas in practice?</a:t>
            </a:r>
          </a:p>
          <a:p>
            <a:pPr marL="400050"/>
            <a:endParaRPr lang="en-US" sz="1900" dirty="0" smtClean="0">
              <a:latin typeface="Book Antiqua"/>
              <a:cs typeface="Book Antiqua"/>
            </a:endParaRPr>
          </a:p>
          <a:p>
            <a:pPr marL="400050"/>
            <a:r>
              <a:rPr lang="en-US" sz="1900" dirty="0" smtClean="0">
                <a:latin typeface="Book Antiqua"/>
                <a:cs typeface="Book Antiqua"/>
              </a:rPr>
              <a:t>What </a:t>
            </a:r>
            <a:r>
              <a:rPr lang="en-US" sz="1900" dirty="0" smtClean="0">
                <a:solidFill>
                  <a:srgbClr val="800000"/>
                </a:solidFill>
                <a:latin typeface="Book Antiqua"/>
                <a:cs typeface="Book Antiqua"/>
              </a:rPr>
              <a:t>project(s) </a:t>
            </a:r>
            <a:r>
              <a:rPr lang="en-US" sz="1900" dirty="0" smtClean="0">
                <a:latin typeface="Book Antiqua"/>
                <a:cs typeface="Book Antiqua"/>
              </a:rPr>
              <a:t>within each of our portfolios do we want to engage?  What helps our teams and work </a:t>
            </a:r>
            <a:r>
              <a:rPr lang="en-US" sz="1900" dirty="0" smtClean="0">
                <a:solidFill>
                  <a:srgbClr val="800000"/>
                </a:solidFill>
                <a:latin typeface="Book Antiqua"/>
                <a:cs typeface="Book Antiqua"/>
              </a:rPr>
              <a:t>right</a:t>
            </a:r>
            <a:r>
              <a:rPr lang="en-US" sz="1900" dirty="0" smtClean="0">
                <a:latin typeface="Book Antiqua"/>
                <a:cs typeface="Book Antiqua"/>
              </a:rPr>
              <a:t> </a:t>
            </a:r>
            <a:r>
              <a:rPr lang="en-US" sz="1900" dirty="0" smtClean="0">
                <a:solidFill>
                  <a:srgbClr val="800000"/>
                </a:solidFill>
                <a:latin typeface="Book Antiqua"/>
                <a:cs typeface="Book Antiqua"/>
              </a:rPr>
              <a:t>now</a:t>
            </a:r>
            <a:r>
              <a:rPr lang="en-US" sz="1900" dirty="0" smtClean="0">
                <a:latin typeface="Book Antiqua"/>
                <a:cs typeface="Book Antiqua"/>
              </a:rPr>
              <a:t>?</a:t>
            </a:r>
          </a:p>
          <a:p>
            <a:pPr marL="400050"/>
            <a:endParaRPr lang="en-US" sz="1900" dirty="0">
              <a:latin typeface="Book Antiqua"/>
              <a:cs typeface="Book Antiqua"/>
            </a:endParaRPr>
          </a:p>
          <a:p>
            <a:pPr marL="400050"/>
            <a:r>
              <a:rPr lang="en-US" sz="1900" dirty="0" smtClean="0">
                <a:latin typeface="Book Antiqua"/>
                <a:cs typeface="Book Antiqua"/>
              </a:rPr>
              <a:t>What is our underlying </a:t>
            </a:r>
            <a:r>
              <a:rPr lang="en-US" sz="1900" dirty="0" smtClean="0">
                <a:solidFill>
                  <a:srgbClr val="800000"/>
                </a:solidFill>
                <a:latin typeface="Book Antiqua"/>
                <a:cs typeface="Book Antiqua"/>
              </a:rPr>
              <a:t>line of inquiry</a:t>
            </a:r>
            <a:r>
              <a:rPr lang="en-US" sz="1900" dirty="0" smtClean="0">
                <a:latin typeface="Book Antiqua"/>
                <a:cs typeface="Book Antiqua"/>
              </a:rPr>
              <a:t>?  What are the more specific questions to ask, and begin to answer, that follow from our theory of change?</a:t>
            </a:r>
          </a:p>
          <a:p>
            <a:pPr marL="400050"/>
            <a:endParaRPr lang="en-US" sz="1900" dirty="0">
              <a:latin typeface="Book Antiqua"/>
              <a:cs typeface="Book Antiqua"/>
            </a:endParaRPr>
          </a:p>
          <a:p>
            <a:pPr marL="400050"/>
            <a:r>
              <a:rPr lang="en-US" sz="1900" dirty="0" smtClean="0">
                <a:latin typeface="Book Antiqua"/>
                <a:cs typeface="Book Antiqua"/>
              </a:rPr>
              <a:t>What </a:t>
            </a:r>
            <a:r>
              <a:rPr lang="en-US" sz="1900" dirty="0" smtClean="0">
                <a:solidFill>
                  <a:srgbClr val="800000"/>
                </a:solidFill>
                <a:latin typeface="Book Antiqua"/>
                <a:cs typeface="Book Antiqua"/>
              </a:rPr>
              <a:t>complementarity</a:t>
            </a:r>
            <a:r>
              <a:rPr lang="en-US" sz="1900" dirty="0" smtClean="0">
                <a:latin typeface="Book Antiqua"/>
                <a:cs typeface="Book Antiqua"/>
              </a:rPr>
              <a:t> can be drawn across portfolios to bring </a:t>
            </a:r>
            <a:r>
              <a:rPr lang="en-US" sz="1900" dirty="0" smtClean="0">
                <a:solidFill>
                  <a:srgbClr val="800000"/>
                </a:solidFill>
                <a:latin typeface="Book Antiqua"/>
                <a:cs typeface="Book Antiqua"/>
              </a:rPr>
              <a:t>depth and breadth </a:t>
            </a:r>
            <a:r>
              <a:rPr lang="en-US" sz="1900" dirty="0" smtClean="0">
                <a:latin typeface="Book Antiqua"/>
                <a:cs typeface="Book Antiqua"/>
              </a:rPr>
              <a:t>to our trialing and experimentation?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112785"/>
            <a:ext cx="8229600" cy="788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>
              <a:solidFill>
                <a:srgbClr val="31859C"/>
              </a:solidFill>
              <a:latin typeface="Book Antiqua"/>
              <a:cs typeface="Book Antiqua"/>
            </a:endParaRPr>
          </a:p>
          <a:p>
            <a:endParaRPr lang="en-US" sz="1800" dirty="0">
              <a:solidFill>
                <a:srgbClr val="31859C"/>
              </a:solidFill>
              <a:latin typeface="Book Antiqua"/>
              <a:cs typeface="Book Antiqu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50436"/>
            <a:ext cx="8229600" cy="788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800000"/>
                </a:solidFill>
                <a:latin typeface="Book Antiqua"/>
                <a:cs typeface="Book Antiqua"/>
              </a:rPr>
              <a:t>Curate a First Year’s Scope of Fieldwork</a:t>
            </a:r>
            <a:endParaRPr lang="en-US" sz="1800" b="1" dirty="0">
              <a:solidFill>
                <a:srgbClr val="31859C"/>
              </a:solidFill>
              <a:latin typeface="Book Antiqua"/>
              <a:cs typeface="Book Antiqua"/>
            </a:endParaRPr>
          </a:p>
          <a:p>
            <a:endParaRPr lang="en-US" sz="1800" dirty="0">
              <a:solidFill>
                <a:srgbClr val="31859C"/>
              </a:solidFill>
              <a:latin typeface="Book Antiqua"/>
              <a:cs typeface="Book Antiqu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138185"/>
            <a:ext cx="8229600" cy="788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solidFill>
                  <a:srgbClr val="31859C"/>
                </a:solidFill>
                <a:latin typeface="Book Antiqua"/>
                <a:cs typeface="Book Antiqua"/>
              </a:rPr>
              <a:t>We’re undertaking a ground-tested “Proof-of-Impact”</a:t>
            </a:r>
          </a:p>
          <a:p>
            <a:r>
              <a:rPr lang="en-US" sz="1700" b="1" dirty="0" smtClean="0">
                <a:solidFill>
                  <a:srgbClr val="31859C"/>
                </a:solidFill>
                <a:latin typeface="Book Antiqua"/>
                <a:cs typeface="Book Antiqua"/>
              </a:rPr>
              <a:t>to follow “Proof-of-Concept.”</a:t>
            </a:r>
          </a:p>
          <a:p>
            <a:endParaRPr lang="en-US" sz="1700" b="1" dirty="0">
              <a:solidFill>
                <a:srgbClr val="31859C"/>
              </a:solidFill>
              <a:latin typeface="Book Antiqua"/>
              <a:cs typeface="Book Antiqua"/>
            </a:endParaRPr>
          </a:p>
          <a:p>
            <a:endParaRPr lang="en-US" sz="1700" dirty="0">
              <a:solidFill>
                <a:srgbClr val="31859C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57109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>
                <a:latin typeface="Book Antiqua"/>
                <a:cs typeface="Book Antiqua"/>
              </a:rPr>
              <a:t>What We Can Roughly Envision</a:t>
            </a:r>
            <a:endParaRPr lang="en-US" sz="3100" dirty="0">
              <a:latin typeface="Book Antiqua"/>
              <a:cs typeface="Book Antiqu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112785"/>
            <a:ext cx="8229600" cy="788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>
              <a:solidFill>
                <a:srgbClr val="31859C"/>
              </a:solidFill>
              <a:latin typeface="Book Antiqua"/>
              <a:cs typeface="Book Antiqua"/>
            </a:endParaRPr>
          </a:p>
          <a:p>
            <a:endParaRPr lang="en-US" sz="1800" dirty="0">
              <a:solidFill>
                <a:srgbClr val="31859C"/>
              </a:solidFill>
              <a:latin typeface="Book Antiqua"/>
              <a:cs typeface="Book Antiqu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290136"/>
            <a:ext cx="8229600" cy="788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2000" dirty="0">
              <a:solidFill>
                <a:srgbClr val="800000"/>
              </a:solidFill>
              <a:latin typeface="Book Antiqua"/>
              <a:cs typeface="Book Antiqu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761038"/>
              </p:ext>
            </p:extLst>
          </p:nvPr>
        </p:nvGraphicFramePr>
        <p:xfrm>
          <a:off x="635000" y="2400300"/>
          <a:ext cx="7772400" cy="199389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77240"/>
                <a:gridCol w="777240"/>
                <a:gridCol w="777240"/>
                <a:gridCol w="777240"/>
                <a:gridCol w="777240"/>
                <a:gridCol w="777240"/>
                <a:gridCol w="777240"/>
                <a:gridCol w="777240"/>
                <a:gridCol w="777240"/>
                <a:gridCol w="777240"/>
              </a:tblGrid>
              <a:tr h="6646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 smtClean="0"/>
                        <a:t>CTPH</a:t>
                      </a:r>
                      <a:endParaRPr lang="en-US" b="0" dirty="0"/>
                    </a:p>
                  </a:txBody>
                  <a:tcP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646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 smtClean="0"/>
                        <a:t>APW</a:t>
                      </a:r>
                      <a:endParaRPr lang="en-US" b="0" dirty="0"/>
                    </a:p>
                  </a:txBody>
                  <a:tcP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46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 smtClean="0"/>
                        <a:t>NRT</a:t>
                      </a:r>
                      <a:endParaRPr lang="en-US" b="0" dirty="0"/>
                    </a:p>
                  </a:txBody>
                  <a:tcP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57200" y="959936"/>
            <a:ext cx="8229600" cy="788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solidFill>
                  <a:srgbClr val="800000"/>
                </a:solidFill>
                <a:latin typeface="Book Antiqua"/>
                <a:cs typeface="Book Antiqua"/>
              </a:rPr>
              <a:t>A Series of Rolling Field Engagements Together Over the Course of </a:t>
            </a:r>
            <a:r>
              <a:rPr lang="en-US" sz="1700" b="1" dirty="0">
                <a:solidFill>
                  <a:srgbClr val="800000"/>
                </a:solidFill>
                <a:latin typeface="Book Antiqua"/>
                <a:cs typeface="Book Antiqua"/>
              </a:rPr>
              <a:t>a</a:t>
            </a:r>
            <a:r>
              <a:rPr lang="en-US" sz="1700" b="1" dirty="0" smtClean="0">
                <a:solidFill>
                  <a:srgbClr val="800000"/>
                </a:solidFill>
                <a:latin typeface="Book Antiqua"/>
                <a:cs typeface="Book Antiqua"/>
              </a:rPr>
              <a:t> Year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4718049" y="2347235"/>
            <a:ext cx="419101" cy="6959600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Brace 11"/>
          <p:cNvSpPr/>
          <p:nvPr/>
        </p:nvSpPr>
        <p:spPr>
          <a:xfrm rot="16200000">
            <a:off x="4711701" y="3625850"/>
            <a:ext cx="419100" cy="22479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 rot="16200000">
            <a:off x="7073900" y="3625850"/>
            <a:ext cx="419100" cy="22479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33500" y="4991100"/>
            <a:ext cx="24638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Set Strategy &amp; Design on a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Modified Course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1" y="4991100"/>
            <a:ext cx="266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Consolidate &amp; Refine Direction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56300" y="49911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Evaluate Outcomes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17" name="Left Brace 16"/>
          <p:cNvSpPr/>
          <p:nvPr/>
        </p:nvSpPr>
        <p:spPr>
          <a:xfrm rot="16200000">
            <a:off x="2355850" y="3632200"/>
            <a:ext cx="419100" cy="223519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16299" y="5998486"/>
            <a:ext cx="30353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Turn Over Learning &amp; Ideas to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Test &amp; Advance GROUND IMPACT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591300" y="2167440"/>
            <a:ext cx="330200" cy="456096"/>
          </a:xfrm>
          <a:prstGeom prst="straightConnector1">
            <a:avLst/>
          </a:prstGeom>
          <a:ln w="28575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21400" y="1836208"/>
            <a:ext cx="24511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On-Site Work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0200" y="1836208"/>
            <a:ext cx="24511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Distance Work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095500" y="2174848"/>
            <a:ext cx="317500" cy="456096"/>
          </a:xfrm>
          <a:prstGeom prst="straightConnector1">
            <a:avLst/>
          </a:prstGeom>
          <a:ln w="28575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onnector 20"/>
          <p:cNvSpPr/>
          <p:nvPr/>
        </p:nvSpPr>
        <p:spPr>
          <a:xfrm>
            <a:off x="1333500" y="2167440"/>
            <a:ext cx="2463801" cy="2461709"/>
          </a:xfrm>
          <a:prstGeom prst="flowChartConnector">
            <a:avLst/>
          </a:prstGeom>
          <a:noFill/>
          <a:ln w="57150" cmpd="sng">
            <a:solidFill>
              <a:srgbClr val="8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5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0" grpId="0" animBg="1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/>
      <p:bldP spid="20" grpId="0"/>
      <p:bldP spid="20" grpId="1"/>
      <p:bldP spid="22" grpId="0"/>
      <p:bldP spid="22" grpId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2"/>
          <p:cNvSpPr txBox="1">
            <a:spLocks/>
          </p:cNvSpPr>
          <p:nvPr/>
        </p:nvSpPr>
        <p:spPr>
          <a:xfrm>
            <a:off x="1524000" y="566738"/>
            <a:ext cx="6108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dirty="0" smtClean="0">
              <a:latin typeface="Book Antiqua"/>
              <a:cs typeface="Book Antiqua"/>
            </a:endParaRPr>
          </a:p>
          <a:p>
            <a:r>
              <a:rPr lang="en-US" sz="3100" dirty="0" smtClean="0">
                <a:latin typeface="Book Antiqua"/>
                <a:cs typeface="Book Antiqua"/>
              </a:rPr>
              <a:t>PART IV: Moving Forward</a:t>
            </a:r>
            <a:endParaRPr lang="en-US" sz="3100" dirty="0">
              <a:latin typeface="Book Antiqua"/>
              <a:cs typeface="Book Antiqu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50" y="1976438"/>
            <a:ext cx="31750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35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>
                <a:latin typeface="Book Antiqua"/>
                <a:cs typeface="Book Antiqua"/>
              </a:rPr>
              <a:t>Seizing Our Chance</a:t>
            </a:r>
            <a:endParaRPr lang="en-US" sz="3100" dirty="0"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018858"/>
            <a:ext cx="8229600" cy="4702478"/>
          </a:xfrm>
        </p:spPr>
        <p:txBody>
          <a:bodyPr>
            <a:normAutofit/>
          </a:bodyPr>
          <a:lstStyle/>
          <a:p>
            <a:pPr marL="400050">
              <a:lnSpc>
                <a:spcPct val="90000"/>
              </a:lnSpc>
            </a:pPr>
            <a:r>
              <a:rPr lang="en-US" sz="1600" dirty="0" smtClean="0">
                <a:latin typeface="Book Antiqua"/>
                <a:cs typeface="Book Antiqua"/>
              </a:rPr>
              <a:t>Cultivate </a:t>
            </a:r>
            <a:r>
              <a:rPr lang="en-US" sz="1600" dirty="0" smtClean="0">
                <a:solidFill>
                  <a:srgbClr val="800000"/>
                </a:solidFill>
                <a:latin typeface="Book Antiqua"/>
                <a:cs typeface="Book Antiqua"/>
              </a:rPr>
              <a:t>sustaining investment</a:t>
            </a:r>
          </a:p>
          <a:p>
            <a:pPr marL="400050">
              <a:lnSpc>
                <a:spcPct val="90000"/>
              </a:lnSpc>
            </a:pPr>
            <a:endParaRPr lang="en-US" sz="1600" dirty="0">
              <a:latin typeface="Book Antiqua"/>
              <a:cs typeface="Book Antiqua"/>
            </a:endParaRPr>
          </a:p>
          <a:p>
            <a:pPr marL="400050">
              <a:lnSpc>
                <a:spcPct val="90000"/>
              </a:lnSpc>
            </a:pPr>
            <a:r>
              <a:rPr lang="en-US" sz="1600" dirty="0">
                <a:latin typeface="Book Antiqua"/>
                <a:cs typeface="Book Antiqua"/>
              </a:rPr>
              <a:t>Build out and </a:t>
            </a:r>
            <a:r>
              <a:rPr lang="en-US" sz="1600" dirty="0">
                <a:solidFill>
                  <a:srgbClr val="800000"/>
                </a:solidFill>
                <a:latin typeface="Book Antiqua"/>
                <a:cs typeface="Book Antiqua"/>
              </a:rPr>
              <a:t>lead with </a:t>
            </a:r>
            <a:r>
              <a:rPr lang="en-US" sz="1600" dirty="0" smtClean="0">
                <a:solidFill>
                  <a:srgbClr val="800000"/>
                </a:solidFill>
                <a:latin typeface="Book Antiqua"/>
                <a:cs typeface="Book Antiqua"/>
              </a:rPr>
              <a:t>on-the-ground “</a:t>
            </a:r>
            <a:r>
              <a:rPr lang="en-US" sz="1600" dirty="0">
                <a:solidFill>
                  <a:srgbClr val="800000"/>
                </a:solidFill>
                <a:latin typeface="Book Antiqua"/>
                <a:cs typeface="Book Antiqua"/>
              </a:rPr>
              <a:t>casework</a:t>
            </a:r>
            <a:r>
              <a:rPr lang="en-US" sz="1600" dirty="0" smtClean="0">
                <a:solidFill>
                  <a:srgbClr val="800000"/>
                </a:solidFill>
                <a:latin typeface="Book Antiqua"/>
                <a:cs typeface="Book Antiqua"/>
              </a:rPr>
              <a:t>”</a:t>
            </a:r>
          </a:p>
          <a:p>
            <a:pPr marL="57150" indent="0">
              <a:lnSpc>
                <a:spcPct val="90000"/>
              </a:lnSpc>
              <a:buNone/>
            </a:pPr>
            <a:endParaRPr lang="en-US" sz="1600" dirty="0">
              <a:latin typeface="Book Antiqua"/>
              <a:cs typeface="Book Antiqua"/>
            </a:endParaRPr>
          </a:p>
          <a:p>
            <a:pPr marL="400050">
              <a:lnSpc>
                <a:spcPct val="90000"/>
              </a:lnSpc>
            </a:pPr>
            <a:r>
              <a:rPr lang="en-US" sz="1600" dirty="0" smtClean="0">
                <a:latin typeface="Book Antiqua"/>
                <a:cs typeface="Book Antiqua"/>
              </a:rPr>
              <a:t>Invite additional </a:t>
            </a:r>
            <a:r>
              <a:rPr lang="en-US" sz="1600" dirty="0">
                <a:solidFill>
                  <a:srgbClr val="800000"/>
                </a:solidFill>
                <a:latin typeface="Book Antiqua"/>
                <a:cs typeface="Book Antiqua"/>
              </a:rPr>
              <a:t>interest and engagement</a:t>
            </a:r>
            <a:r>
              <a:rPr lang="en-US" sz="1600" dirty="0">
                <a:latin typeface="Book Antiqua"/>
                <a:cs typeface="Book Antiqua"/>
              </a:rPr>
              <a:t> </a:t>
            </a:r>
            <a:r>
              <a:rPr lang="en-US" sz="1600" dirty="0" smtClean="0">
                <a:latin typeface="Book Antiqua"/>
                <a:cs typeface="Book Antiqua"/>
              </a:rPr>
              <a:t>with our vision and ideas</a:t>
            </a:r>
            <a:endParaRPr lang="en-US" sz="1600" dirty="0">
              <a:latin typeface="Book Antiqua"/>
              <a:cs typeface="Book Antiqua"/>
            </a:endParaRPr>
          </a:p>
          <a:p>
            <a:pPr marL="57150" indent="0">
              <a:lnSpc>
                <a:spcPct val="90000"/>
              </a:lnSpc>
              <a:buNone/>
            </a:pPr>
            <a:endParaRPr lang="en-US" sz="1600" dirty="0">
              <a:latin typeface="Book Antiqua"/>
              <a:cs typeface="Book Antiqua"/>
            </a:endParaRPr>
          </a:p>
          <a:p>
            <a:pPr marL="400050">
              <a:lnSpc>
                <a:spcPct val="90000"/>
              </a:lnSpc>
            </a:pPr>
            <a:r>
              <a:rPr lang="en-US" sz="1600" dirty="0" smtClean="0">
                <a:solidFill>
                  <a:srgbClr val="800000"/>
                </a:solidFill>
                <a:latin typeface="Book Antiqua"/>
                <a:cs typeface="Book Antiqua"/>
              </a:rPr>
              <a:t>Expand the Working Table </a:t>
            </a:r>
            <a:r>
              <a:rPr lang="en-US" sz="1600" dirty="0" smtClean="0">
                <a:latin typeface="Book Antiqua"/>
                <a:cs typeface="Book Antiqua"/>
              </a:rPr>
              <a:t>in keeping with its </a:t>
            </a:r>
            <a:r>
              <a:rPr lang="en-US" sz="1600" i="1" dirty="0" smtClean="0">
                <a:latin typeface="Book Antiqua"/>
                <a:cs typeface="Book Antiqua"/>
              </a:rPr>
              <a:t>exceptional</a:t>
            </a:r>
            <a:r>
              <a:rPr lang="en-US" sz="1600" dirty="0" smtClean="0">
                <a:latin typeface="Book Antiqua"/>
                <a:cs typeface="Book Antiqua"/>
              </a:rPr>
              <a:t> caliber and thoughtful to timing and composition</a:t>
            </a:r>
          </a:p>
          <a:p>
            <a:pPr marL="400050">
              <a:lnSpc>
                <a:spcPct val="90000"/>
              </a:lnSpc>
            </a:pPr>
            <a:endParaRPr lang="en-US" sz="1600" dirty="0">
              <a:latin typeface="Book Antiqua"/>
              <a:cs typeface="Book Antiqua"/>
            </a:endParaRPr>
          </a:p>
          <a:p>
            <a:pPr marL="400050">
              <a:lnSpc>
                <a:spcPct val="90000"/>
              </a:lnSpc>
            </a:pPr>
            <a:r>
              <a:rPr lang="en-US" sz="1600" dirty="0" smtClean="0">
                <a:latin typeface="Book Antiqua"/>
                <a:cs typeface="Book Antiqua"/>
              </a:rPr>
              <a:t>Begin to conceptualize and plan for inauguration of a 1</a:t>
            </a:r>
            <a:r>
              <a:rPr lang="en-US" sz="1600" baseline="30000" dirty="0" smtClean="0">
                <a:latin typeface="Book Antiqua"/>
                <a:cs typeface="Book Antiqua"/>
              </a:rPr>
              <a:t>st</a:t>
            </a:r>
            <a:r>
              <a:rPr lang="en-US" sz="1600" dirty="0" smtClean="0">
                <a:latin typeface="Book Antiqua"/>
                <a:cs typeface="Book Antiqua"/>
              </a:rPr>
              <a:t>-of-its-kind trans-disciplinary </a:t>
            </a:r>
            <a:r>
              <a:rPr lang="en-US" sz="1600" dirty="0" smtClean="0">
                <a:solidFill>
                  <a:srgbClr val="800000"/>
                </a:solidFill>
                <a:latin typeface="Book Antiqua"/>
                <a:cs typeface="Book Antiqua"/>
              </a:rPr>
              <a:t>“Field School” </a:t>
            </a:r>
            <a:r>
              <a:rPr lang="en-US" sz="1600" dirty="0" smtClean="0">
                <a:latin typeface="Book Antiqua"/>
                <a:cs typeface="Book Antiqua"/>
              </a:rPr>
              <a:t>providing rotation or fellowship with WT members (down-range) </a:t>
            </a:r>
            <a:endParaRPr lang="en-US" sz="1600" dirty="0">
              <a:latin typeface="Book Antiqua"/>
              <a:cs typeface="Book Antiqu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112785"/>
            <a:ext cx="8229600" cy="788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>
              <a:solidFill>
                <a:srgbClr val="31859C"/>
              </a:solidFill>
              <a:latin typeface="Book Antiqua"/>
              <a:cs typeface="Book Antiqua"/>
            </a:endParaRPr>
          </a:p>
          <a:p>
            <a:endParaRPr lang="en-US" sz="1800" dirty="0">
              <a:solidFill>
                <a:srgbClr val="31859C"/>
              </a:solidFill>
              <a:latin typeface="Book Antiqua"/>
              <a:cs typeface="Book Antiqu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100085"/>
            <a:ext cx="8229600" cy="788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rgbClr val="31859C"/>
                </a:solidFill>
                <a:latin typeface="Book Antiqua"/>
                <a:cs typeface="Book Antiqua"/>
              </a:rPr>
              <a:t>We build with a quiet and patient integrity.  </a:t>
            </a:r>
          </a:p>
          <a:p>
            <a:r>
              <a:rPr lang="en-US" sz="1600" b="1" dirty="0" smtClean="0">
                <a:solidFill>
                  <a:srgbClr val="31859C"/>
                </a:solidFill>
                <a:latin typeface="Book Antiqua"/>
                <a:cs typeface="Book Antiqua"/>
              </a:rPr>
              <a:t>We </a:t>
            </a:r>
            <a:r>
              <a:rPr lang="en-US" sz="1600" b="1" u="sng" dirty="0" smtClean="0">
                <a:solidFill>
                  <a:srgbClr val="31859C"/>
                </a:solidFill>
                <a:latin typeface="Book Antiqua"/>
                <a:cs typeface="Book Antiqua"/>
              </a:rPr>
              <a:t>stay</a:t>
            </a:r>
            <a:r>
              <a:rPr lang="en-US" sz="1600" b="1" dirty="0" smtClean="0">
                <a:solidFill>
                  <a:srgbClr val="31859C"/>
                </a:solidFill>
                <a:latin typeface="Book Antiqua"/>
                <a:cs typeface="Book Antiqua"/>
              </a:rPr>
              <a:t> content and impact-driven.  We </a:t>
            </a:r>
            <a:r>
              <a:rPr lang="en-US" sz="1600" b="1" u="sng" dirty="0" smtClean="0">
                <a:solidFill>
                  <a:srgbClr val="31859C"/>
                </a:solidFill>
                <a:latin typeface="Book Antiqua"/>
                <a:cs typeface="Book Antiqua"/>
              </a:rPr>
              <a:t>keep</a:t>
            </a:r>
            <a:r>
              <a:rPr lang="en-US" sz="1600" b="1" dirty="0" smtClean="0">
                <a:solidFill>
                  <a:srgbClr val="31859C"/>
                </a:solidFill>
                <a:latin typeface="Book Antiqua"/>
                <a:cs typeface="Book Antiqua"/>
              </a:rPr>
              <a:t> the work on the ground. </a:t>
            </a:r>
          </a:p>
          <a:p>
            <a:endParaRPr lang="en-US" sz="1600" b="1" dirty="0">
              <a:solidFill>
                <a:srgbClr val="31859C"/>
              </a:solidFill>
              <a:latin typeface="Book Antiqua"/>
              <a:cs typeface="Book Antiqua"/>
            </a:endParaRPr>
          </a:p>
          <a:p>
            <a:endParaRPr lang="en-US" sz="1600" dirty="0">
              <a:solidFill>
                <a:srgbClr val="31859C"/>
              </a:solidFill>
              <a:latin typeface="Book Antiqua"/>
              <a:cs typeface="Book Antiqu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4572000"/>
            <a:ext cx="1253120" cy="1324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722" y="4588674"/>
            <a:ext cx="1512787" cy="13082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050" y="4572000"/>
            <a:ext cx="1419150" cy="1295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456" y="4542626"/>
            <a:ext cx="1529544" cy="13187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500" y="4588674"/>
            <a:ext cx="1270000" cy="115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2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77753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000" dirty="0" smtClean="0">
                <a:latin typeface="Book Antiqua"/>
                <a:cs typeface="Book Antiqua"/>
              </a:rPr>
              <a:t>Our Story in 10 Seconds</a:t>
            </a:r>
            <a:endParaRPr lang="en-US" sz="3000" dirty="0">
              <a:latin typeface="Book Antiqua"/>
              <a:cs typeface="Book Antiqua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6100" y="1493873"/>
            <a:ext cx="3619500" cy="4521438"/>
            <a:chOff x="910877" y="1811372"/>
            <a:chExt cx="3394423" cy="339442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0877" y="1811372"/>
              <a:ext cx="3394423" cy="339442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0" y="2441604"/>
              <a:ext cx="119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What If?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73601" y="1493872"/>
            <a:ext cx="3911599" cy="4521439"/>
            <a:chOff x="4673601" y="1493872"/>
            <a:chExt cx="3911599" cy="452143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3601" y="1493872"/>
              <a:ext cx="3911599" cy="452143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864100" y="2053954"/>
              <a:ext cx="1727200" cy="1015663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/>
            </a:p>
            <a:p>
              <a:pPr algn="ctr"/>
              <a:r>
                <a:rPr lang="en-US" sz="2400" b="1" dirty="0" smtClean="0">
                  <a:solidFill>
                    <a:srgbClr val="FF6600"/>
                  </a:solidFill>
                </a:rPr>
                <a:t>Now!</a:t>
              </a: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9641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2"/>
          <p:cNvSpPr txBox="1">
            <a:spLocks/>
          </p:cNvSpPr>
          <p:nvPr/>
        </p:nvSpPr>
        <p:spPr>
          <a:xfrm>
            <a:off x="1524000" y="566738"/>
            <a:ext cx="6108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dirty="0" smtClean="0">
              <a:latin typeface="Book Antiqua"/>
              <a:cs typeface="Book Antiqua"/>
            </a:endParaRPr>
          </a:p>
          <a:p>
            <a:r>
              <a:rPr lang="en-US" sz="3100" dirty="0" smtClean="0">
                <a:latin typeface="Book Antiqua"/>
                <a:cs typeface="Book Antiqua"/>
              </a:rPr>
              <a:t>PART V: Draft Agenda</a:t>
            </a:r>
            <a:endParaRPr lang="en-US" sz="3100" dirty="0">
              <a:latin typeface="Book Antiqua"/>
              <a:cs typeface="Book Antiqu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125" y="2085372"/>
            <a:ext cx="3488450" cy="31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8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0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>
                <a:latin typeface="Book Antiqua"/>
                <a:cs typeface="Book Antiqua"/>
              </a:rPr>
              <a:t>Inaugural Working Table Meeting</a:t>
            </a:r>
            <a:endParaRPr lang="en-US" sz="3100" dirty="0"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570038"/>
            <a:ext cx="8229600" cy="4702478"/>
          </a:xfrm>
        </p:spPr>
        <p:txBody>
          <a:bodyPr>
            <a:normAutofit/>
          </a:bodyPr>
          <a:lstStyle/>
          <a:p>
            <a:pPr marL="400050">
              <a:lnSpc>
                <a:spcPct val="90000"/>
              </a:lnSpc>
            </a:pPr>
            <a:endParaRPr lang="en-US" sz="1800" dirty="0" smtClean="0">
              <a:latin typeface="Book Antiqua"/>
              <a:cs typeface="Book Antiqua"/>
            </a:endParaRPr>
          </a:p>
          <a:p>
            <a:pPr marL="400050">
              <a:lnSpc>
                <a:spcPct val="90000"/>
              </a:lnSpc>
            </a:pPr>
            <a:endParaRPr lang="en-US" sz="1800" dirty="0">
              <a:latin typeface="Book Antiqua"/>
              <a:cs typeface="Book Antiqua"/>
            </a:endParaRPr>
          </a:p>
          <a:p>
            <a:pPr marL="400050">
              <a:lnSpc>
                <a:spcPct val="90000"/>
              </a:lnSpc>
            </a:pPr>
            <a:endParaRPr lang="en-US" sz="1800" dirty="0">
              <a:latin typeface="Book Antiqua"/>
              <a:cs typeface="Book Antiqu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112785"/>
            <a:ext cx="8229600" cy="788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>
              <a:solidFill>
                <a:srgbClr val="31859C"/>
              </a:solidFill>
              <a:latin typeface="Book Antiqua"/>
              <a:cs typeface="Book Antiqua"/>
            </a:endParaRPr>
          </a:p>
          <a:p>
            <a:endParaRPr lang="en-US" sz="1800" dirty="0">
              <a:solidFill>
                <a:srgbClr val="31859C"/>
              </a:solidFill>
              <a:latin typeface="Book Antiqua"/>
              <a:cs typeface="Book Antiqu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858336"/>
            <a:ext cx="8229600" cy="788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800000"/>
                </a:solidFill>
                <a:latin typeface="Book Antiqua"/>
                <a:cs typeface="Book Antiqua"/>
              </a:rPr>
              <a:t>Draft Agenda</a:t>
            </a:r>
            <a:endParaRPr lang="en-US" sz="1800" b="1" dirty="0">
              <a:solidFill>
                <a:srgbClr val="31859C"/>
              </a:solidFill>
              <a:latin typeface="Book Antiqua"/>
              <a:cs typeface="Book Antiqua"/>
            </a:endParaRPr>
          </a:p>
          <a:p>
            <a:endParaRPr lang="en-US" sz="1800" dirty="0">
              <a:solidFill>
                <a:srgbClr val="31859C"/>
              </a:solidFill>
              <a:latin typeface="Book Antiqua"/>
              <a:cs typeface="Book Antiqua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63105"/>
              </p:ext>
            </p:extLst>
          </p:nvPr>
        </p:nvGraphicFramePr>
        <p:xfrm>
          <a:off x="990600" y="1481138"/>
          <a:ext cx="7175500" cy="4572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96272"/>
                <a:gridCol w="2732882"/>
                <a:gridCol w="2746346"/>
              </a:tblGrid>
              <a:tr h="546695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800000"/>
                          </a:solidFill>
                        </a:rPr>
                        <a:t>Day 1</a:t>
                      </a:r>
                    </a:p>
                    <a:p>
                      <a:pPr algn="ctr"/>
                      <a:r>
                        <a:rPr lang="en-US" sz="1500" dirty="0" smtClean="0">
                          <a:solidFill>
                            <a:srgbClr val="800000"/>
                          </a:solidFill>
                        </a:rPr>
                        <a:t>November 26</a:t>
                      </a:r>
                      <a:endParaRPr lang="en-US" sz="1500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800000"/>
                          </a:solidFill>
                        </a:rPr>
                        <a:t>Day 2</a:t>
                      </a:r>
                    </a:p>
                    <a:p>
                      <a:pPr algn="ctr"/>
                      <a:r>
                        <a:rPr lang="en-US" sz="1500" dirty="0" smtClean="0">
                          <a:solidFill>
                            <a:srgbClr val="800000"/>
                          </a:solidFill>
                        </a:rPr>
                        <a:t>November 27</a:t>
                      </a:r>
                      <a:endParaRPr lang="en-US" sz="1500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6715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solidFill>
                            <a:srgbClr val="800000"/>
                          </a:solidFill>
                        </a:rPr>
                        <a:t>AM</a:t>
                      </a:r>
                    </a:p>
                    <a:p>
                      <a:pPr algn="l"/>
                      <a:endParaRPr lang="en-US" sz="15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A Brief to Fire Us</a:t>
                      </a:r>
                      <a:r>
                        <a:rPr lang="en-US" sz="1500" b="1" baseline="0" dirty="0" smtClean="0"/>
                        <a:t> Up!</a:t>
                      </a:r>
                      <a:endParaRPr lang="en-US" sz="1500" b="1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baseline="0" dirty="0" smtClean="0"/>
                        <a:t>Our Story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baseline="0" dirty="0" smtClean="0"/>
                        <a:t>Our Chance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baseline="0" dirty="0" smtClean="0"/>
                        <a:t>Who’s Watching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baseline="0" dirty="0" smtClean="0"/>
                        <a:t>“Drawing Board”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baseline="0" dirty="0" smtClean="0"/>
                        <a:t>Outputs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baseline="0" dirty="0" smtClean="0"/>
                        <a:t>Measurement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baseline="0" dirty="0" smtClean="0"/>
                        <a:t>Team Engagement</a:t>
                      </a:r>
                      <a:endParaRPr lang="en-US" sz="1500" dirty="0"/>
                    </a:p>
                  </a:txBody>
                  <a:tcPr/>
                </a:tc>
              </a:tr>
              <a:tr h="956715"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baseline="0" dirty="0" smtClean="0"/>
                        <a:t>Open Discussion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Funding Strategy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dirty="0" smtClean="0"/>
                        <a:t>Positioning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dirty="0" smtClean="0"/>
                        <a:t>Mechanics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dirty="0" smtClean="0"/>
                        <a:t>Priorities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500" dirty="0"/>
                    </a:p>
                  </a:txBody>
                  <a:tcPr>
                    <a:noFill/>
                  </a:tcPr>
                </a:tc>
              </a:tr>
              <a:tr h="554287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solidFill>
                            <a:srgbClr val="800000"/>
                          </a:solidFill>
                        </a:rPr>
                        <a:t>PM</a:t>
                      </a:r>
                      <a:endParaRPr lang="en-US" sz="15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“Drawing Board”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dirty="0" smtClean="0"/>
                        <a:t>Framing the “Board”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dirty="0" smtClean="0"/>
                        <a:t>Year 1 Fieldwork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Securing Sustaining</a:t>
                      </a:r>
                      <a:r>
                        <a:rPr lang="en-US" sz="1500" b="1" baseline="0" dirty="0" smtClean="0"/>
                        <a:t> Investment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baseline="0" dirty="0" smtClean="0"/>
                        <a:t>Requirement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baseline="0" dirty="0" smtClean="0"/>
                        <a:t>Next Steps</a:t>
                      </a:r>
                      <a:endParaRPr lang="en-US" sz="1500" dirty="0"/>
                    </a:p>
                  </a:txBody>
                  <a:tcPr/>
                </a:tc>
              </a:tr>
              <a:tr h="55428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dirty="0" smtClean="0"/>
                        <a:t>Portfolio Selection and Complementarity</a:t>
                      </a:r>
                      <a:endParaRPr lang="en-US" sz="15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Road Ahead</a:t>
                      </a:r>
                      <a:endParaRPr lang="en-US" sz="1500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baseline="0" dirty="0" smtClean="0"/>
                        <a:t>WT Expansion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 baseline="0" dirty="0" smtClean="0"/>
                        <a:t>501(c)3 Considerations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500" dirty="0" smtClean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438400" y="2057400"/>
            <a:ext cx="279400" cy="292100"/>
            <a:chOff x="177800" y="1003300"/>
            <a:chExt cx="279400" cy="2921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77800" y="1193800"/>
              <a:ext cx="88900" cy="10160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66700" y="1003300"/>
              <a:ext cx="190500" cy="29210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365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8" y="1111250"/>
            <a:ext cx="5165607" cy="4102100"/>
          </a:xfrm>
          <a:prstGeom prst="rect">
            <a:avLst/>
          </a:prstGeom>
        </p:spPr>
      </p:pic>
      <p:sp>
        <p:nvSpPr>
          <p:cNvPr id="8" name="Title 12"/>
          <p:cNvSpPr txBox="1">
            <a:spLocks/>
          </p:cNvSpPr>
          <p:nvPr/>
        </p:nvSpPr>
        <p:spPr>
          <a:xfrm>
            <a:off x="3841162" y="5837549"/>
            <a:ext cx="1641313" cy="699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 smtClean="0">
                <a:solidFill>
                  <a:srgbClr val="800000"/>
                </a:solidFill>
              </a:rPr>
              <a:t>REDESIGN</a:t>
            </a:r>
            <a:endParaRPr lang="en-US" sz="2300" b="1" dirty="0">
              <a:solidFill>
                <a:srgbClr val="800000"/>
              </a:solidFill>
            </a:endParaRPr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6707377" y="5837549"/>
            <a:ext cx="1641313" cy="699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 smtClean="0">
                <a:solidFill>
                  <a:srgbClr val="800000"/>
                </a:solidFill>
              </a:rPr>
              <a:t>RENEW</a:t>
            </a:r>
            <a:endParaRPr lang="en-US" sz="2300" b="1" dirty="0">
              <a:solidFill>
                <a:srgbClr val="800000"/>
              </a:solidFill>
            </a:endParaRPr>
          </a:p>
        </p:txBody>
      </p:sp>
      <p:sp>
        <p:nvSpPr>
          <p:cNvPr id="10" name="Title 12"/>
          <p:cNvSpPr txBox="1">
            <a:spLocks/>
          </p:cNvSpPr>
          <p:nvPr/>
        </p:nvSpPr>
        <p:spPr>
          <a:xfrm>
            <a:off x="761368" y="5837549"/>
            <a:ext cx="1641313" cy="699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 smtClean="0">
                <a:solidFill>
                  <a:srgbClr val="800000"/>
                </a:solidFill>
              </a:rPr>
              <a:t>REIMAGINE</a:t>
            </a:r>
            <a:endParaRPr lang="en-US" sz="2300" b="1" dirty="0">
              <a:solidFill>
                <a:srgbClr val="8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100" y="1782762"/>
            <a:ext cx="2866215" cy="276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7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“Collective Impact”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60" y="1955801"/>
            <a:ext cx="8229600" cy="523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i="1" dirty="0" smtClean="0">
                <a:solidFill>
                  <a:srgbClr val="800000"/>
                </a:solidFill>
              </a:rPr>
              <a:t>“TRANSFORMATION </a:t>
            </a:r>
          </a:p>
          <a:p>
            <a:endParaRPr lang="en-US" sz="2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6560" y="2342728"/>
            <a:ext cx="8229600" cy="523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i="1" dirty="0" smtClean="0">
                <a:solidFill>
                  <a:srgbClr val="800000"/>
                </a:solidFill>
              </a:rPr>
              <a:t>is never the work of a single actor.</a:t>
            </a:r>
          </a:p>
          <a:p>
            <a:endParaRPr lang="en-US" sz="2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6560" y="2729655"/>
            <a:ext cx="8229600" cy="523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i="1" dirty="0" smtClean="0">
                <a:solidFill>
                  <a:srgbClr val="800000"/>
                </a:solidFill>
              </a:rPr>
              <a:t>It is almost always the result of</a:t>
            </a:r>
          </a:p>
          <a:p>
            <a:endParaRPr lang="en-US" sz="2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6560" y="3116582"/>
            <a:ext cx="8229600" cy="523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i="1" dirty="0">
                <a:solidFill>
                  <a:srgbClr val="800000"/>
                </a:solidFill>
              </a:rPr>
              <a:t>p</a:t>
            </a:r>
            <a:r>
              <a:rPr lang="en-US" sz="2600" i="1" dirty="0" smtClean="0">
                <a:solidFill>
                  <a:srgbClr val="800000"/>
                </a:solidFill>
              </a:rPr>
              <a:t>owerful connection and collaboration</a:t>
            </a:r>
          </a:p>
          <a:p>
            <a:endParaRPr lang="en-US" sz="2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6560" y="3503509"/>
            <a:ext cx="8229600" cy="523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i="1" dirty="0" smtClean="0">
                <a:solidFill>
                  <a:srgbClr val="800000"/>
                </a:solidFill>
              </a:rPr>
              <a:t>between</a:t>
            </a:r>
          </a:p>
          <a:p>
            <a:endParaRPr lang="en-US" sz="2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6560" y="3890436"/>
            <a:ext cx="8229600" cy="523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i="1" dirty="0">
                <a:solidFill>
                  <a:srgbClr val="800000"/>
                </a:solidFill>
              </a:rPr>
              <a:t>i</a:t>
            </a:r>
            <a:r>
              <a:rPr lang="en-US" sz="2600" i="1" dirty="0" smtClean="0">
                <a:solidFill>
                  <a:srgbClr val="800000"/>
                </a:solidFill>
              </a:rPr>
              <a:t>nnovators, agitators, and thought leaders.”</a:t>
            </a:r>
          </a:p>
          <a:p>
            <a:endParaRPr lang="en-US" sz="2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16560" y="4419605"/>
            <a:ext cx="8229600" cy="523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i="1" dirty="0" smtClean="0">
                <a:solidFill>
                  <a:schemeClr val="bg1">
                    <a:lumMod val="65000"/>
                  </a:schemeClr>
                </a:solidFill>
              </a:rPr>
              <a:t>Adapted from the</a:t>
            </a:r>
          </a:p>
          <a:p>
            <a:pPr marL="0" indent="0" algn="ctr">
              <a:buNone/>
            </a:pPr>
            <a:r>
              <a:rPr lang="en-US" sz="2800" i="1" dirty="0" smtClean="0">
                <a:solidFill>
                  <a:schemeClr val="bg1">
                    <a:lumMod val="65000"/>
                  </a:schemeClr>
                </a:solidFill>
              </a:rPr>
              <a:t>Skoll Foundation Awards for Social Entrepreneurship</a:t>
            </a:r>
            <a:endParaRPr lang="en-US" sz="28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1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47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000" dirty="0" smtClean="0">
                <a:latin typeface="Book Antiqua"/>
                <a:cs typeface="Book Antiqua"/>
              </a:rPr>
              <a:t>Or Told In Another Way</a:t>
            </a:r>
            <a:endParaRPr lang="en-US" sz="3000" dirty="0">
              <a:latin typeface="Book Antiqua"/>
              <a:cs typeface="Book Antiqu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73" y="1894180"/>
            <a:ext cx="4118311" cy="399256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413084" y="1894181"/>
            <a:ext cx="4455357" cy="3992561"/>
            <a:chOff x="4197184" y="1894181"/>
            <a:chExt cx="4455357" cy="399256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7184" y="1894181"/>
              <a:ext cx="4455357" cy="3992561"/>
            </a:xfrm>
            <a:prstGeom prst="rect">
              <a:avLst/>
            </a:prstGeom>
          </p:spPr>
        </p:pic>
        <p:pic>
          <p:nvPicPr>
            <p:cNvPr id="3" name="Picture 2" descr="Screen Shot 2016-11-16 at 1.46.23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600" y="2565400"/>
              <a:ext cx="736600" cy="685800"/>
            </a:xfrm>
            <a:prstGeom prst="rect">
              <a:avLst/>
            </a:prstGeom>
          </p:spPr>
        </p:pic>
        <p:pic>
          <p:nvPicPr>
            <p:cNvPr id="15" name="Picture 14" descr="Screen Shot 2016-11-16 at 1.46.23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4152900"/>
              <a:ext cx="736600" cy="685800"/>
            </a:xfrm>
            <a:prstGeom prst="rect">
              <a:avLst/>
            </a:prstGeom>
          </p:spPr>
        </p:pic>
        <p:pic>
          <p:nvPicPr>
            <p:cNvPr id="16" name="Picture 15" descr="Screen Shot 2016-11-16 at 1.46.23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3048000"/>
              <a:ext cx="736600" cy="685800"/>
            </a:xfrm>
            <a:prstGeom prst="rect">
              <a:avLst/>
            </a:prstGeom>
          </p:spPr>
        </p:pic>
      </p:grpSp>
      <p:cxnSp>
        <p:nvCxnSpPr>
          <p:cNvPr id="21" name="Straight Connector 20"/>
          <p:cNvCxnSpPr/>
          <p:nvPr/>
        </p:nvCxnSpPr>
        <p:spPr>
          <a:xfrm flipH="1">
            <a:off x="4339757" y="1799156"/>
            <a:ext cx="14270" cy="4163786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83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2"/>
          <p:cNvSpPr txBox="1">
            <a:spLocks/>
          </p:cNvSpPr>
          <p:nvPr/>
        </p:nvSpPr>
        <p:spPr>
          <a:xfrm>
            <a:off x="1663700" y="-42862"/>
            <a:ext cx="566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>
                <a:latin typeface="Book Antiqua"/>
                <a:cs typeface="Book Antiqua"/>
              </a:rPr>
              <a:t>Our Story in Five Chapters</a:t>
            </a:r>
            <a:endParaRPr lang="en-US" sz="3100" dirty="0">
              <a:latin typeface="Book Antiqua"/>
              <a:cs typeface="Book Antiqua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818" y="900798"/>
            <a:ext cx="1426926" cy="128915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60800" y="132663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/>
                <a:cs typeface="Book Antiqua"/>
              </a:rPr>
              <a:t>Part I: The Essentials</a:t>
            </a:r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60800" y="2403356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/>
                <a:cs typeface="Book Antiqua"/>
              </a:rPr>
              <a:t>Part II: Strategy to Launch</a:t>
            </a:r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60800" y="3270675"/>
            <a:ext cx="330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Book Antiqua"/>
              <a:cs typeface="Book Antiqua"/>
            </a:endParaRPr>
          </a:p>
          <a:p>
            <a:r>
              <a:rPr lang="en-US" dirty="0" smtClean="0">
                <a:latin typeface="Book Antiqua"/>
                <a:cs typeface="Book Antiqua"/>
              </a:rPr>
              <a:t>Part III: Fieldwork</a:t>
            </a:r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60800" y="4786828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/>
                <a:cs typeface="Book Antiqua"/>
              </a:rPr>
              <a:t>Part IV: Moving Forward</a:t>
            </a:r>
            <a:endParaRPr lang="en-US" dirty="0">
              <a:latin typeface="Book Antiqua"/>
              <a:cs typeface="Book Antiqua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107128"/>
            <a:ext cx="1640563" cy="10942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04" y="3095948"/>
            <a:ext cx="1542154" cy="14815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4844" y="4260882"/>
            <a:ext cx="1322874" cy="1402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8950" y="5541102"/>
            <a:ext cx="1429263" cy="12879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60800" y="5967928"/>
            <a:ext cx="330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/>
                <a:cs typeface="Book Antiqua"/>
              </a:rPr>
              <a:t>Part V: Inaugural Agenda</a:t>
            </a:r>
            <a:endParaRPr lang="en-US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0886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2"/>
          <p:cNvSpPr txBox="1">
            <a:spLocks/>
          </p:cNvSpPr>
          <p:nvPr/>
        </p:nvSpPr>
        <p:spPr>
          <a:xfrm>
            <a:off x="2451100" y="566738"/>
            <a:ext cx="431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 smtClean="0">
              <a:latin typeface="Book Antiqua"/>
              <a:cs typeface="Book Antiqua"/>
            </a:endParaRPr>
          </a:p>
          <a:p>
            <a:r>
              <a:rPr lang="en-US" sz="4000" dirty="0" smtClean="0">
                <a:latin typeface="Book Antiqua"/>
                <a:cs typeface="Book Antiqua"/>
              </a:rPr>
              <a:t>PART I: The Essentials </a:t>
            </a:r>
            <a:endParaRPr lang="en-US" sz="4000" dirty="0">
              <a:latin typeface="Book Antiqua"/>
              <a:cs typeface="Book Antiqua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600" y="2019300"/>
            <a:ext cx="36830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>
                <a:latin typeface="Book Antiqua"/>
                <a:cs typeface="Book Antiqua"/>
              </a:rPr>
              <a:t>Who We Are</a:t>
            </a:r>
            <a:endParaRPr lang="en-US" sz="3100" dirty="0"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smtClean="0">
                <a:latin typeface="Book Antiqua"/>
                <a:cs typeface="Book Antiqua"/>
              </a:rPr>
              <a:t>We’re </a:t>
            </a:r>
            <a:r>
              <a:rPr lang="en-US" sz="2200" b="1" dirty="0">
                <a:solidFill>
                  <a:srgbClr val="800000"/>
                </a:solidFill>
                <a:latin typeface="Book Antiqua"/>
                <a:cs typeface="Book Antiqua"/>
              </a:rPr>
              <a:t>the world's </a:t>
            </a:r>
            <a:r>
              <a:rPr lang="en-US" sz="2200" b="1" dirty="0" smtClean="0">
                <a:solidFill>
                  <a:srgbClr val="800000"/>
                </a:solidFill>
                <a:latin typeface="Book Antiqua"/>
                <a:cs typeface="Book Antiqua"/>
              </a:rPr>
              <a:t>1</a:t>
            </a:r>
            <a:r>
              <a:rPr lang="en-US" sz="2200" b="1" baseline="30000" dirty="0" smtClean="0">
                <a:solidFill>
                  <a:srgbClr val="800000"/>
                </a:solidFill>
                <a:latin typeface="Book Antiqua"/>
                <a:cs typeface="Book Antiqua"/>
              </a:rPr>
              <a:t>st</a:t>
            </a:r>
            <a:r>
              <a:rPr lang="en-US" sz="2200" b="1" dirty="0">
                <a:solidFill>
                  <a:srgbClr val="800000"/>
                </a:solidFill>
                <a:latin typeface="Book Antiqua"/>
                <a:cs typeface="Book Antiqua"/>
              </a:rPr>
              <a:t> </a:t>
            </a:r>
            <a:r>
              <a:rPr lang="en-US" sz="2200" dirty="0" smtClean="0">
                <a:latin typeface="Book Antiqua"/>
                <a:cs typeface="Book Antiqua"/>
              </a:rPr>
              <a:t>Practitioners</a:t>
            </a:r>
            <a:r>
              <a:rPr lang="en-US" sz="2200" dirty="0">
                <a:latin typeface="Book Antiqua"/>
                <a:cs typeface="Book Antiqua"/>
              </a:rPr>
              <a:t>' Working Table </a:t>
            </a:r>
            <a:endParaRPr lang="en-US" sz="2200" dirty="0" smtClean="0">
              <a:latin typeface="Book Antiqua"/>
              <a:cs typeface="Book Antiqua"/>
            </a:endParaRPr>
          </a:p>
          <a:p>
            <a:pPr marL="0" indent="0" algn="ctr">
              <a:buNone/>
            </a:pPr>
            <a:r>
              <a:rPr lang="en-US" sz="2200" dirty="0" smtClean="0">
                <a:latin typeface="Book Antiqua"/>
                <a:cs typeface="Book Antiqua"/>
              </a:rPr>
              <a:t>testing </a:t>
            </a:r>
            <a:r>
              <a:rPr lang="en-US" sz="2200" dirty="0">
                <a:latin typeface="Book Antiqua"/>
                <a:cs typeface="Book Antiqua"/>
              </a:rPr>
              <a:t>bold work and ideas </a:t>
            </a:r>
            <a:endParaRPr lang="en-US" sz="2200" dirty="0" smtClean="0">
              <a:latin typeface="Book Antiqua"/>
              <a:cs typeface="Book Antiqua"/>
            </a:endParaRPr>
          </a:p>
          <a:p>
            <a:pPr marL="0" indent="0" algn="ctr">
              <a:buNone/>
            </a:pPr>
            <a:r>
              <a:rPr lang="en-US" sz="2200" dirty="0" smtClean="0">
                <a:latin typeface="Book Antiqua"/>
                <a:cs typeface="Book Antiqua"/>
              </a:rPr>
              <a:t>at </a:t>
            </a:r>
            <a:r>
              <a:rPr lang="en-US" sz="2200" dirty="0">
                <a:latin typeface="Book Antiqua"/>
                <a:cs typeface="Book Antiqua"/>
              </a:rPr>
              <a:t>the </a:t>
            </a:r>
            <a:r>
              <a:rPr lang="en-US" sz="2200" i="1" dirty="0">
                <a:latin typeface="Book Antiqua"/>
                <a:cs typeface="Book Antiqua"/>
              </a:rPr>
              <a:t>convergence</a:t>
            </a:r>
            <a:r>
              <a:rPr lang="en-US" sz="2200" dirty="0">
                <a:latin typeface="Book Antiqua"/>
                <a:cs typeface="Book Antiqua"/>
              </a:rPr>
              <a:t> of </a:t>
            </a:r>
            <a:endParaRPr lang="en-US" sz="2200" dirty="0" smtClean="0">
              <a:latin typeface="Book Antiqua"/>
              <a:cs typeface="Book Antiqua"/>
            </a:endParaRPr>
          </a:p>
          <a:p>
            <a:pPr marL="0" indent="0" algn="ctr">
              <a:buNone/>
            </a:pPr>
            <a:r>
              <a:rPr lang="en-US" sz="2200" dirty="0" smtClean="0">
                <a:latin typeface="Book Antiqua"/>
                <a:cs typeface="Book Antiqua"/>
              </a:rPr>
              <a:t>conservation </a:t>
            </a:r>
            <a:r>
              <a:rPr lang="en-US" sz="2200" dirty="0">
                <a:latin typeface="Book Antiqua"/>
                <a:cs typeface="Book Antiqua"/>
              </a:rPr>
              <a:t>and development practice</a:t>
            </a:r>
            <a:r>
              <a:rPr lang="en-US" sz="2200" dirty="0" smtClean="0">
                <a:latin typeface="Book Antiqua"/>
                <a:cs typeface="Book Antiqua"/>
              </a:rPr>
              <a:t>.</a:t>
            </a:r>
          </a:p>
          <a:p>
            <a:pPr marL="0" indent="0" algn="ctr">
              <a:buNone/>
            </a:pPr>
            <a:endParaRPr lang="en-US" sz="2200" dirty="0">
              <a:latin typeface="Book Antiqua"/>
              <a:cs typeface="Book Antiqua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Book Antiqua"/>
                <a:cs typeface="Book Antiqua"/>
              </a:rPr>
              <a:t>Because we believe that the </a:t>
            </a:r>
          </a:p>
          <a:p>
            <a:pPr marL="0" indent="0" algn="ctr">
              <a:buNone/>
            </a:pPr>
            <a:r>
              <a:rPr lang="en-US" sz="2000" dirty="0" smtClean="0">
                <a:latin typeface="Book Antiqua"/>
                <a:cs typeface="Book Antiqua"/>
              </a:rPr>
              <a:t>future of our practice will be shaped at the deep 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800000"/>
                </a:solidFill>
                <a:latin typeface="Book Antiqua"/>
                <a:cs typeface="Book Antiqua"/>
              </a:rPr>
              <a:t>joining of our talents, expertise and insights.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06895" y="4654876"/>
            <a:ext cx="1720901" cy="1755078"/>
            <a:chOff x="2313567" y="1417638"/>
            <a:chExt cx="1720901" cy="1755078"/>
          </a:xfrm>
        </p:grpSpPr>
        <p:sp>
          <p:nvSpPr>
            <p:cNvPr id="5" name="Oval 4"/>
            <p:cNvSpPr/>
            <p:nvPr/>
          </p:nvSpPr>
          <p:spPr>
            <a:xfrm>
              <a:off x="2313567" y="1417638"/>
              <a:ext cx="1720901" cy="1755078"/>
            </a:xfrm>
            <a:prstGeom prst="ellipse">
              <a:avLst/>
            </a:prstGeom>
            <a:solidFill>
              <a:srgbClr val="008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48235" y="2136473"/>
              <a:ext cx="125156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/>
                <a:t>Conservation</a:t>
              </a:r>
              <a:endParaRPr lang="en-US" sz="15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75265" y="4654876"/>
            <a:ext cx="1720901" cy="1755078"/>
            <a:chOff x="5043447" y="1417638"/>
            <a:chExt cx="1720901" cy="1755078"/>
          </a:xfrm>
        </p:grpSpPr>
        <p:sp>
          <p:nvSpPr>
            <p:cNvPr id="8" name="Oval 7"/>
            <p:cNvSpPr/>
            <p:nvPr/>
          </p:nvSpPr>
          <p:spPr>
            <a:xfrm>
              <a:off x="5043447" y="1417638"/>
              <a:ext cx="1720901" cy="175507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78115" y="2133491"/>
              <a:ext cx="125156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/>
                <a:t>Development</a:t>
              </a:r>
              <a:endParaRPr lang="en-US" sz="15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12918" y="4815692"/>
            <a:ext cx="261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INTER</a:t>
            </a:r>
            <a:r>
              <a:rPr lang="en-US" dirty="0" smtClean="0"/>
              <a:t>DISCIPLINARY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764813" y="4654876"/>
            <a:ext cx="1720901" cy="17550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19136" y="5275166"/>
            <a:ext cx="2380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TRANS</a:t>
            </a:r>
            <a:r>
              <a:rPr lang="en-US" b="1" dirty="0" smtClean="0"/>
              <a:t>DISCIPLINARY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344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27205 0.0007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2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6133E-6 -9.30125E-7 L -0.26038 0.00046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0" grpId="2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2861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>
                <a:latin typeface="Book Antiqua"/>
                <a:cs typeface="Book Antiqua"/>
              </a:rPr>
              <a:t>What Brings Us Together</a:t>
            </a:r>
            <a:endParaRPr lang="en-US" sz="3100" dirty="0"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192" y="920422"/>
            <a:ext cx="8300720" cy="3893312"/>
          </a:xfrm>
        </p:spPr>
        <p:txBody>
          <a:bodyPr>
            <a:normAutofit/>
          </a:bodyPr>
          <a:lstStyle/>
          <a:p>
            <a:pPr marL="57150" indent="0" algn="ctr">
              <a:buNone/>
            </a:pPr>
            <a:r>
              <a:rPr lang="en-US" sz="1800" b="1" dirty="0" smtClean="0">
                <a:solidFill>
                  <a:srgbClr val="800000"/>
                </a:solidFill>
                <a:latin typeface="Book Antiqua"/>
                <a:cs typeface="Book Antiqua"/>
              </a:rPr>
              <a:t>A desire to change the paradigm.</a:t>
            </a:r>
          </a:p>
          <a:p>
            <a:pPr marL="57150" indent="0" algn="ctr">
              <a:lnSpc>
                <a:spcPct val="50000"/>
              </a:lnSpc>
              <a:buNone/>
            </a:pPr>
            <a:endParaRPr lang="en-US" sz="1800" b="1" dirty="0" smtClean="0">
              <a:solidFill>
                <a:srgbClr val="800000"/>
              </a:solidFill>
              <a:latin typeface="Book Antiqua"/>
              <a:cs typeface="Book Antiqua"/>
            </a:endParaRPr>
          </a:p>
          <a:p>
            <a:pPr marL="514350" indent="-457200"/>
            <a:r>
              <a:rPr lang="en-US" sz="1800" dirty="0" smtClean="0">
                <a:latin typeface="Book Antiqua"/>
                <a:cs typeface="Book Antiqua"/>
              </a:rPr>
              <a:t>To </a:t>
            </a:r>
            <a:r>
              <a:rPr lang="en-US" sz="1800" dirty="0" smtClean="0">
                <a:solidFill>
                  <a:srgbClr val="800000"/>
                </a:solidFill>
                <a:latin typeface="Book Antiqua"/>
                <a:cs typeface="Book Antiqua"/>
              </a:rPr>
              <a:t>break out </a:t>
            </a:r>
            <a:r>
              <a:rPr lang="en-US" sz="1800" dirty="0" smtClean="0">
                <a:latin typeface="Book Antiqua"/>
                <a:cs typeface="Book Antiqua"/>
              </a:rPr>
              <a:t>from the limiting conventions and trappings of “discipline”…</a:t>
            </a:r>
          </a:p>
          <a:p>
            <a:pPr marL="514350" indent="-457200"/>
            <a:r>
              <a:rPr lang="en-US" sz="1800" dirty="0" smtClean="0">
                <a:latin typeface="Book Antiqua"/>
                <a:cs typeface="Book Antiqua"/>
              </a:rPr>
              <a:t>That hold our fields hostage to stale conversation and methodology</a:t>
            </a:r>
          </a:p>
          <a:p>
            <a:pPr marL="514350" indent="-457200"/>
            <a:r>
              <a:rPr lang="en-US" sz="1800" dirty="0" smtClean="0">
                <a:latin typeface="Book Antiqua"/>
                <a:cs typeface="Book Antiqua"/>
              </a:rPr>
              <a:t>That keep the goal posts still well within our comfort zones but well short of our potential</a:t>
            </a:r>
          </a:p>
          <a:p>
            <a:pPr marL="514350" indent="-457200"/>
            <a:r>
              <a:rPr lang="en-US" sz="1800" dirty="0" smtClean="0">
                <a:latin typeface="Book Antiqua"/>
                <a:cs typeface="Book Antiqua"/>
              </a:rPr>
              <a:t>That limit talk to the tactics our fields can share rather than the strategy we must</a:t>
            </a:r>
          </a:p>
          <a:p>
            <a:pPr marL="514350" indent="-457200"/>
            <a:r>
              <a:rPr lang="en-US" sz="1800" dirty="0" smtClean="0">
                <a:latin typeface="Book Antiqua"/>
                <a:cs typeface="Book Antiqua"/>
              </a:rPr>
              <a:t>That protect our fields, brands and revenue lines, rather than super-charge our impact</a:t>
            </a:r>
          </a:p>
          <a:p>
            <a:pPr marL="514350" indent="-457200"/>
            <a:r>
              <a:rPr lang="en-US" sz="1800" dirty="0">
                <a:latin typeface="Book Antiqua"/>
                <a:cs typeface="Book Antiqua"/>
              </a:rPr>
              <a:t>T</a:t>
            </a:r>
            <a:r>
              <a:rPr lang="en-US" sz="1800" dirty="0" smtClean="0">
                <a:latin typeface="Book Antiqua"/>
                <a:cs typeface="Book Antiqua"/>
              </a:rPr>
              <a:t>hat stifle the agitation and creative impulse of our field colleagues</a:t>
            </a:r>
          </a:p>
          <a:p>
            <a:pPr marL="514350" indent="-457200"/>
            <a:r>
              <a:rPr lang="en-US" sz="1800" dirty="0">
                <a:latin typeface="Book Antiqua"/>
                <a:cs typeface="Book Antiqua"/>
              </a:rPr>
              <a:t>A</a:t>
            </a:r>
            <a:r>
              <a:rPr lang="en-US" sz="1800" dirty="0" smtClean="0">
                <a:latin typeface="Book Antiqua"/>
                <a:cs typeface="Book Antiqua"/>
              </a:rPr>
              <a:t>nd that slow </a:t>
            </a:r>
            <a:r>
              <a:rPr lang="en-US" sz="1800" dirty="0" smtClean="0">
                <a:solidFill>
                  <a:srgbClr val="800000"/>
                </a:solidFill>
                <a:latin typeface="Book Antiqua"/>
                <a:cs typeface="Book Antiqua"/>
              </a:rPr>
              <a:t>breakthrough</a:t>
            </a:r>
            <a:r>
              <a:rPr lang="en-US" sz="1800" dirty="0" smtClean="0">
                <a:latin typeface="Book Antiqua"/>
                <a:cs typeface="Book Antiqua"/>
              </a:rPr>
              <a:t> work and real design innovation.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97816"/>
            <a:ext cx="8229600" cy="788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i="1" dirty="0">
              <a:solidFill>
                <a:srgbClr val="800000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2216899" y="4664623"/>
            <a:ext cx="2062270" cy="1909992"/>
            <a:chOff x="2216899" y="4702723"/>
            <a:chExt cx="2062270" cy="1909992"/>
          </a:xfrm>
        </p:grpSpPr>
        <p:grpSp>
          <p:nvGrpSpPr>
            <p:cNvPr id="44" name="Group 43"/>
            <p:cNvGrpSpPr/>
            <p:nvPr/>
          </p:nvGrpSpPr>
          <p:grpSpPr>
            <a:xfrm>
              <a:off x="2216899" y="4702723"/>
              <a:ext cx="2062270" cy="1909992"/>
              <a:chOff x="2214519" y="909744"/>
              <a:chExt cx="2062270" cy="1909992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3804977" y="952959"/>
                <a:ext cx="471812" cy="442645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2589772" y="1097683"/>
                <a:ext cx="1520110" cy="1508934"/>
                <a:chOff x="1041763" y="2397177"/>
                <a:chExt cx="2668635" cy="2682557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1041763" y="2397177"/>
                  <a:ext cx="2668635" cy="2682557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223714" y="3679410"/>
                  <a:ext cx="2304732" cy="5471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/>
                    <a:t>Conservation</a:t>
                  </a:r>
                  <a:endParaRPr lang="en-US" sz="1400" b="1" dirty="0"/>
                </a:p>
              </p:txBody>
            </p:sp>
          </p:grpSp>
          <p:sp>
            <p:nvSpPr>
              <p:cNvPr id="17" name="Oval 16"/>
              <p:cNvSpPr/>
              <p:nvPr/>
            </p:nvSpPr>
            <p:spPr>
              <a:xfrm>
                <a:off x="2489993" y="2377091"/>
                <a:ext cx="471812" cy="442645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3362524" y="909744"/>
                <a:ext cx="866898" cy="947832"/>
                <a:chOff x="2391006" y="1819476"/>
                <a:chExt cx="1018835" cy="1451665"/>
              </a:xfrm>
            </p:grpSpPr>
            <p:cxnSp>
              <p:nvCxnSpPr>
                <p:cNvPr id="31" name="Straight Connector 30"/>
                <p:cNvCxnSpPr>
                  <a:endCxn id="32" idx="2"/>
                </p:cNvCxnSpPr>
                <p:nvPr/>
              </p:nvCxnSpPr>
              <p:spPr>
                <a:xfrm flipV="1">
                  <a:off x="2391006" y="1819476"/>
                  <a:ext cx="417471" cy="14516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riangle 28"/>
                <p:cNvSpPr/>
                <p:nvPr/>
              </p:nvSpPr>
              <p:spPr>
                <a:xfrm rot="6650715">
                  <a:off x="2647343" y="1992683"/>
                  <a:ext cx="791552" cy="733444"/>
                </a:xfrm>
                <a:prstGeom prst="triangl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 rot="1013178">
                  <a:off x="2622690" y="1955678"/>
                  <a:ext cx="599181" cy="612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/>
                    <a:t>W</a:t>
                  </a:r>
                  <a:r>
                    <a:rPr lang="en-US" sz="1000" b="1" dirty="0" smtClean="0"/>
                    <a:t>ork </a:t>
                  </a:r>
                  <a:r>
                    <a:rPr lang="en-US" sz="1000" b="1" dirty="0"/>
                    <a:t>H</a:t>
                  </a:r>
                  <a:r>
                    <a:rPr lang="en-US" sz="1000" b="1" dirty="0" smtClean="0"/>
                    <a:t>ere!</a:t>
                  </a:r>
                  <a:endParaRPr lang="en-US" sz="1000" b="1" dirty="0"/>
                </a:p>
              </p:txBody>
            </p:sp>
          </p:grpSp>
          <p:sp>
            <p:nvSpPr>
              <p:cNvPr id="43" name="Oval 42"/>
              <p:cNvSpPr/>
              <p:nvPr/>
            </p:nvSpPr>
            <p:spPr>
              <a:xfrm>
                <a:off x="2214519" y="1751918"/>
                <a:ext cx="414146" cy="39346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3" name="Triangle 28"/>
            <p:cNvSpPr/>
            <p:nvPr/>
          </p:nvSpPr>
          <p:spPr>
            <a:xfrm rot="14575361">
              <a:off x="2508008" y="4812890"/>
              <a:ext cx="506372" cy="694403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6" name="Straight Connector 55"/>
            <p:cNvCxnSpPr>
              <a:stCxn id="9" idx="0"/>
            </p:cNvCxnSpPr>
            <p:nvPr/>
          </p:nvCxnSpPr>
          <p:spPr>
            <a:xfrm flipH="1" flipV="1">
              <a:off x="2964185" y="4785602"/>
              <a:ext cx="388022" cy="82631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 rot="20301710">
              <a:off x="2682760" y="4846317"/>
              <a:ext cx="603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Fund Me!</a:t>
              </a:r>
              <a:endParaRPr lang="en-US" sz="1000" b="1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686395" y="4686106"/>
            <a:ext cx="2400205" cy="1739813"/>
            <a:chOff x="4686395" y="4762306"/>
            <a:chExt cx="2400205" cy="1739813"/>
          </a:xfrm>
        </p:grpSpPr>
        <p:grpSp>
          <p:nvGrpSpPr>
            <p:cNvPr id="80" name="Group 79"/>
            <p:cNvGrpSpPr/>
            <p:nvPr/>
          </p:nvGrpSpPr>
          <p:grpSpPr>
            <a:xfrm>
              <a:off x="4686395" y="4762306"/>
              <a:ext cx="2400205" cy="1739813"/>
              <a:chOff x="4686395" y="4736907"/>
              <a:chExt cx="2242813" cy="1692410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686395" y="4736907"/>
                <a:ext cx="2242813" cy="1692410"/>
                <a:chOff x="4701732" y="926907"/>
                <a:chExt cx="2242813" cy="1692410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5090882" y="1110383"/>
                  <a:ext cx="1520110" cy="1508934"/>
                  <a:chOff x="5432594" y="2419755"/>
                  <a:chExt cx="2668635" cy="2682557"/>
                </a:xfrm>
                <a:solidFill>
                  <a:schemeClr val="accent2">
                    <a:lumMod val="75000"/>
                  </a:schemeClr>
                </a:solidFill>
              </p:grpSpPr>
              <p:sp>
                <p:nvSpPr>
                  <p:cNvPr id="11" name="Oval 10"/>
                  <p:cNvSpPr/>
                  <p:nvPr/>
                </p:nvSpPr>
                <p:spPr>
                  <a:xfrm>
                    <a:off x="5432594" y="2419755"/>
                    <a:ext cx="2668635" cy="2682557"/>
                  </a:xfrm>
                  <a:prstGeom prst="ellipse">
                    <a:avLst/>
                  </a:prstGeom>
                  <a:grpFill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5678744" y="3679410"/>
                    <a:ext cx="2304732" cy="54716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 dirty="0" smtClean="0"/>
                      <a:t>Development</a:t>
                    </a:r>
                    <a:endParaRPr lang="en-US" sz="1400" b="1" dirty="0"/>
                  </a:p>
                </p:txBody>
              </p:sp>
            </p:grpSp>
            <p:sp>
              <p:nvSpPr>
                <p:cNvPr id="15" name="Oval 14"/>
                <p:cNvSpPr/>
                <p:nvPr/>
              </p:nvSpPr>
              <p:spPr>
                <a:xfrm>
                  <a:off x="4701732" y="1972826"/>
                  <a:ext cx="471812" cy="442645"/>
                </a:xfrm>
                <a:prstGeom prst="ellipse">
                  <a:avLst/>
                </a:prstGeom>
                <a:solidFill>
                  <a:srgbClr val="80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6472733" y="1174282"/>
                  <a:ext cx="471812" cy="442645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4" name="Group 33"/>
                <p:cNvGrpSpPr/>
                <p:nvPr/>
              </p:nvGrpSpPr>
              <p:grpSpPr>
                <a:xfrm>
                  <a:off x="5849402" y="926907"/>
                  <a:ext cx="889214" cy="952769"/>
                  <a:chOff x="6764224" y="1954105"/>
                  <a:chExt cx="1047035" cy="1350071"/>
                </a:xfrm>
              </p:grpSpPr>
              <p:cxnSp>
                <p:nvCxnSpPr>
                  <p:cNvPr id="35" name="Straight Connector 34"/>
                  <p:cNvCxnSpPr>
                    <a:endCxn id="36" idx="2"/>
                  </p:cNvCxnSpPr>
                  <p:nvPr/>
                </p:nvCxnSpPr>
                <p:spPr>
                  <a:xfrm flipV="1">
                    <a:off x="6764224" y="1954105"/>
                    <a:ext cx="378420" cy="135007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Triangle 32"/>
                  <p:cNvSpPr/>
                  <p:nvPr/>
                </p:nvSpPr>
                <p:spPr>
                  <a:xfrm rot="6379605">
                    <a:off x="7065710" y="2046569"/>
                    <a:ext cx="722589" cy="768508"/>
                  </a:xfrm>
                  <a:prstGeom prst="triangl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9" name="TextBox 38"/>
                <p:cNvSpPr txBox="1"/>
                <p:nvPr/>
              </p:nvSpPr>
              <p:spPr>
                <a:xfrm rot="1013178">
                  <a:off x="6041711" y="1005597"/>
                  <a:ext cx="48262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/>
                    <a:t>W</a:t>
                  </a:r>
                  <a:r>
                    <a:rPr lang="en-US" sz="1000" b="1" dirty="0" smtClean="0"/>
                    <a:t>ork </a:t>
                  </a:r>
                  <a:r>
                    <a:rPr lang="en-US" sz="1000" b="1" dirty="0"/>
                    <a:t>H</a:t>
                  </a:r>
                  <a:r>
                    <a:rPr lang="en-US" sz="1000" b="1" dirty="0" smtClean="0"/>
                    <a:t>ere!</a:t>
                  </a:r>
                  <a:endParaRPr lang="en-US" sz="1000" b="1" dirty="0"/>
                </a:p>
              </p:txBody>
            </p:sp>
          </p:grpSp>
          <p:sp>
            <p:nvSpPr>
              <p:cNvPr id="59" name="Triangle 28"/>
              <p:cNvSpPr/>
              <p:nvPr/>
            </p:nvSpPr>
            <p:spPr>
              <a:xfrm rot="14873128">
                <a:off x="4996574" y="4839336"/>
                <a:ext cx="502252" cy="631207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0" name="Straight Connector 59"/>
              <p:cNvCxnSpPr>
                <a:endCxn id="59" idx="4"/>
              </p:cNvCxnSpPr>
              <p:nvPr/>
            </p:nvCxnSpPr>
            <p:spPr>
              <a:xfrm flipH="1" flipV="1">
                <a:off x="5445547" y="4803476"/>
                <a:ext cx="363801" cy="84708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TextBox 80"/>
            <p:cNvSpPr txBox="1"/>
            <p:nvPr/>
          </p:nvSpPr>
          <p:spPr>
            <a:xfrm rot="20301710">
              <a:off x="5206390" y="4898193"/>
              <a:ext cx="603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Fund Me!</a:t>
              </a:r>
              <a:endParaRPr lang="en-US" sz="1000" b="1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614333" y="3421180"/>
            <a:ext cx="1590547" cy="1519230"/>
            <a:chOff x="7327109" y="4674451"/>
            <a:chExt cx="1590547" cy="1519230"/>
          </a:xfrm>
        </p:grpSpPr>
        <p:cxnSp>
          <p:nvCxnSpPr>
            <p:cNvPr id="83" name="Straight Connector 82"/>
            <p:cNvCxnSpPr/>
            <p:nvPr/>
          </p:nvCxnSpPr>
          <p:spPr>
            <a:xfrm flipV="1">
              <a:off x="7327109" y="4674451"/>
              <a:ext cx="265974" cy="15192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riangle 32"/>
            <p:cNvSpPr/>
            <p:nvPr/>
          </p:nvSpPr>
          <p:spPr>
            <a:xfrm rot="6017783">
              <a:off x="7790703" y="4531158"/>
              <a:ext cx="853674" cy="140023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 rot="592100">
              <a:off x="7499987" y="4858395"/>
              <a:ext cx="101514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But Look… We’re INTEGRATING!</a:t>
              </a:r>
              <a:endParaRPr lang="en-US" sz="10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720118" y="4787706"/>
            <a:ext cx="1720901" cy="1750502"/>
            <a:chOff x="2080135" y="1990337"/>
            <a:chExt cx="1720901" cy="1755078"/>
          </a:xfrm>
        </p:grpSpPr>
        <p:sp>
          <p:nvSpPr>
            <p:cNvPr id="41" name="Oval 40"/>
            <p:cNvSpPr/>
            <p:nvPr/>
          </p:nvSpPr>
          <p:spPr>
            <a:xfrm>
              <a:off x="2080135" y="1990337"/>
              <a:ext cx="1720901" cy="1755078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136585" y="2154354"/>
              <a:ext cx="1634322" cy="1503368"/>
              <a:chOff x="2136585" y="2154354"/>
              <a:chExt cx="1634322" cy="1503368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2413000" y="2154354"/>
                <a:ext cx="254000" cy="254000"/>
              </a:xfrm>
              <a:prstGeom prst="ellipse">
                <a:avLst/>
              </a:prstGeom>
              <a:solidFill>
                <a:srgbClr val="8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844800" y="2256118"/>
                <a:ext cx="254000" cy="25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173506" y="2584824"/>
                <a:ext cx="254000" cy="2540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275425" y="3131671"/>
                <a:ext cx="254000" cy="254000"/>
              </a:xfrm>
              <a:prstGeom prst="ellipse">
                <a:avLst/>
              </a:prstGeom>
              <a:solidFill>
                <a:srgbClr val="8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385174" y="2926519"/>
                <a:ext cx="254000" cy="254000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233273" y="2220712"/>
                <a:ext cx="373530" cy="367553"/>
              </a:xfrm>
              <a:prstGeom prst="ellipse">
                <a:avLst/>
              </a:prstGeom>
              <a:solidFill>
                <a:srgbClr val="8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098800" y="3235429"/>
                <a:ext cx="373530" cy="367553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829859" y="2867876"/>
                <a:ext cx="373530" cy="36755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379382" y="2838824"/>
                <a:ext cx="254000" cy="254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516907" y="2654671"/>
                <a:ext cx="254000" cy="2540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717800" y="2587435"/>
                <a:ext cx="254000" cy="254000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136585" y="2473882"/>
                <a:ext cx="373530" cy="367553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648063" y="3403722"/>
                <a:ext cx="254000" cy="254000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64" name="Oval 63"/>
          <p:cNvSpPr/>
          <p:nvPr/>
        </p:nvSpPr>
        <p:spPr>
          <a:xfrm>
            <a:off x="3720118" y="4783130"/>
            <a:ext cx="1720901" cy="17550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374441" y="5365320"/>
            <a:ext cx="2380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TRANS</a:t>
            </a:r>
            <a:r>
              <a:rPr lang="en-US" b="1" dirty="0" smtClean="0"/>
              <a:t>DISCIPLINARY</a:t>
            </a: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40301" y="4856638"/>
            <a:ext cx="8593822" cy="939750"/>
            <a:chOff x="240301" y="4932838"/>
            <a:chExt cx="8593822" cy="939750"/>
          </a:xfrm>
        </p:grpSpPr>
        <p:sp>
          <p:nvSpPr>
            <p:cNvPr id="66" name="TextBox 65"/>
            <p:cNvSpPr txBox="1"/>
            <p:nvPr/>
          </p:nvSpPr>
          <p:spPr>
            <a:xfrm rot="20213214">
              <a:off x="334395" y="5125164"/>
              <a:ext cx="1244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Cautious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 rot="20213214">
              <a:off x="7425701" y="4932838"/>
              <a:ext cx="1244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Small-Scale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rot="20213214">
              <a:off x="7304901" y="5429061"/>
              <a:ext cx="1529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Brand-Driven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 rot="20213214">
              <a:off x="240301" y="5534034"/>
              <a:ext cx="1740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Revenue-Driven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31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3.33333E-6 L 0.06388 -3.33333E-6 " pathEditMode="relative" ptsTypes="AA">
                                      <p:cBhvr>
                                        <p:cTn id="30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07223 -0.00024 " pathEditMode="relative" ptsTypes="AA">
                                      <p:cBhvr>
                                        <p:cTn id="32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>
                <a:latin typeface="Book Antiqua"/>
                <a:cs typeface="Book Antiqua"/>
              </a:rPr>
              <a:t>What Inspires Us</a:t>
            </a:r>
            <a:endParaRPr lang="en-US" sz="3100" dirty="0"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20" y="1016318"/>
            <a:ext cx="8493760" cy="4702478"/>
          </a:xfrm>
        </p:spPr>
        <p:txBody>
          <a:bodyPr>
            <a:normAutofit fontScale="92500"/>
          </a:bodyPr>
          <a:lstStyle/>
          <a:p>
            <a:pPr marL="57150" indent="0">
              <a:lnSpc>
                <a:spcPct val="140000"/>
              </a:lnSpc>
              <a:buNone/>
            </a:pPr>
            <a:endParaRPr lang="en-US" sz="1800" dirty="0" smtClean="0">
              <a:latin typeface="Book Antiqua"/>
              <a:cs typeface="Book Antiqua"/>
            </a:endParaRPr>
          </a:p>
          <a:p>
            <a:pPr marL="514350" indent="-457200">
              <a:lnSpc>
                <a:spcPct val="140000"/>
              </a:lnSpc>
            </a:pPr>
            <a:r>
              <a:rPr lang="en-US" sz="1800" dirty="0" smtClean="0">
                <a:latin typeface="Book Antiqua"/>
                <a:cs typeface="Book Antiqua"/>
              </a:rPr>
              <a:t>An affirming desire to see </a:t>
            </a:r>
            <a:r>
              <a:rPr lang="en-US" sz="1800" b="1" dirty="0" smtClean="0">
                <a:solidFill>
                  <a:srgbClr val="800000"/>
                </a:solidFill>
                <a:latin typeface="Book Antiqua"/>
                <a:cs typeface="Book Antiqua"/>
              </a:rPr>
              <a:t>every</a:t>
            </a:r>
            <a:r>
              <a:rPr lang="en-US" sz="1800" dirty="0" smtClean="0">
                <a:latin typeface="Book Antiqua"/>
                <a:cs typeface="Book Antiqua"/>
              </a:rPr>
              <a:t> field practitioner with a footprint in the world released from stubborn conventions binding thinking and work</a:t>
            </a:r>
          </a:p>
          <a:p>
            <a:pPr marL="514350" indent="-457200">
              <a:lnSpc>
                <a:spcPct val="140000"/>
              </a:lnSpc>
            </a:pPr>
            <a:r>
              <a:rPr lang="en-US" sz="1800" dirty="0" smtClean="0">
                <a:latin typeface="Book Antiqua"/>
                <a:cs typeface="Book Antiqua"/>
              </a:rPr>
              <a:t>A desire to see every practitioner </a:t>
            </a:r>
            <a:r>
              <a:rPr lang="en-US" sz="1800" b="1" dirty="0" smtClean="0">
                <a:solidFill>
                  <a:srgbClr val="800000"/>
                </a:solidFill>
                <a:latin typeface="Book Antiqua"/>
                <a:cs typeface="Book Antiqua"/>
              </a:rPr>
              <a:t>inspired, empowered and equipped…</a:t>
            </a:r>
          </a:p>
          <a:p>
            <a:pPr marL="514350" indent="-457200">
              <a:lnSpc>
                <a:spcPct val="140000"/>
              </a:lnSpc>
            </a:pPr>
            <a:r>
              <a:rPr lang="en-US" sz="1800" dirty="0">
                <a:latin typeface="Book Antiqua"/>
                <a:cs typeface="Book Antiqua"/>
              </a:rPr>
              <a:t>T</a:t>
            </a:r>
            <a:r>
              <a:rPr lang="en-US" sz="1800" dirty="0" smtClean="0">
                <a:latin typeface="Book Antiqua"/>
                <a:cs typeface="Book Antiqua"/>
              </a:rPr>
              <a:t>o protect and preserve our human </a:t>
            </a:r>
            <a:r>
              <a:rPr lang="en-US" sz="1800" i="1" dirty="0" smtClean="0">
                <a:latin typeface="Book Antiqua"/>
                <a:cs typeface="Book Antiqua"/>
              </a:rPr>
              <a:t>and</a:t>
            </a:r>
            <a:r>
              <a:rPr lang="en-US" sz="1800" dirty="0" smtClean="0">
                <a:latin typeface="Book Antiqua"/>
                <a:cs typeface="Book Antiqua"/>
              </a:rPr>
              <a:t> natural world…</a:t>
            </a:r>
          </a:p>
          <a:p>
            <a:pPr marL="514350" indent="-457200">
              <a:lnSpc>
                <a:spcPct val="140000"/>
              </a:lnSpc>
            </a:pPr>
            <a:r>
              <a:rPr lang="en-US" sz="1800" dirty="0" smtClean="0">
                <a:latin typeface="Book Antiqua"/>
                <a:cs typeface="Book Antiqua"/>
              </a:rPr>
              <a:t>To remedy the imbalance in our work’s designs…</a:t>
            </a:r>
          </a:p>
          <a:p>
            <a:pPr marL="514350" indent="-457200">
              <a:lnSpc>
                <a:spcPct val="140000"/>
              </a:lnSpc>
            </a:pPr>
            <a:r>
              <a:rPr lang="en-US" sz="1800" dirty="0">
                <a:latin typeface="Book Antiqua"/>
                <a:cs typeface="Book Antiqua"/>
              </a:rPr>
              <a:t>To boldly “equalize” conservation and development </a:t>
            </a:r>
            <a:r>
              <a:rPr lang="en-US" sz="1800" dirty="0" smtClean="0">
                <a:latin typeface="Book Antiqua"/>
                <a:cs typeface="Book Antiqua"/>
              </a:rPr>
              <a:t>outcomes…</a:t>
            </a:r>
          </a:p>
          <a:p>
            <a:pPr marL="514350" indent="-457200">
              <a:lnSpc>
                <a:spcPct val="140000"/>
              </a:lnSpc>
            </a:pPr>
            <a:r>
              <a:rPr lang="en-US" sz="1800" dirty="0" smtClean="0">
                <a:latin typeface="Book Antiqua"/>
                <a:cs typeface="Book Antiqua"/>
              </a:rPr>
              <a:t>To subjugate concern for </a:t>
            </a:r>
            <a:r>
              <a:rPr lang="en-US" sz="1800" dirty="0">
                <a:latin typeface="Book Antiqua"/>
                <a:cs typeface="Book Antiqua"/>
              </a:rPr>
              <a:t>b</a:t>
            </a:r>
            <a:r>
              <a:rPr lang="en-US" sz="1800" dirty="0" smtClean="0">
                <a:latin typeface="Book Antiqua"/>
                <a:cs typeface="Book Antiqua"/>
              </a:rPr>
              <a:t>rand and organizational “identity” to ground impact…</a:t>
            </a:r>
          </a:p>
          <a:p>
            <a:pPr marL="514350" indent="-457200">
              <a:lnSpc>
                <a:spcPct val="140000"/>
              </a:lnSpc>
            </a:pPr>
            <a:r>
              <a:rPr lang="en-US" sz="1800" dirty="0" smtClean="0">
                <a:latin typeface="Book Antiqua"/>
                <a:cs typeface="Book Antiqua"/>
              </a:rPr>
              <a:t>And to do it no matter setting or scale…</a:t>
            </a:r>
          </a:p>
          <a:p>
            <a:pPr marL="514350" indent="-457200">
              <a:lnSpc>
                <a:spcPct val="140000"/>
              </a:lnSpc>
            </a:pPr>
            <a:r>
              <a:rPr lang="en-US" sz="1800" dirty="0" smtClean="0">
                <a:latin typeface="Book Antiqua"/>
                <a:cs typeface="Book Antiqua"/>
              </a:rPr>
              <a:t>And no matter organization, brand or funder…</a:t>
            </a:r>
          </a:p>
          <a:p>
            <a:pPr marL="514350" indent="-457200">
              <a:lnSpc>
                <a:spcPct val="140000"/>
              </a:lnSpc>
            </a:pPr>
            <a:r>
              <a:rPr lang="en-US" sz="1800" dirty="0" smtClean="0">
                <a:latin typeface="Book Antiqua"/>
                <a:cs typeface="Book Antiqua"/>
              </a:rPr>
              <a:t>Because an </a:t>
            </a:r>
            <a:r>
              <a:rPr lang="en-US" sz="1800" b="1" dirty="0" smtClean="0">
                <a:solidFill>
                  <a:srgbClr val="800000"/>
                </a:solidFill>
                <a:latin typeface="Book Antiqua"/>
                <a:cs typeface="Book Antiqua"/>
              </a:rPr>
              <a:t>enduring impact </a:t>
            </a:r>
            <a:r>
              <a:rPr lang="en-US" sz="1800" dirty="0" smtClean="0">
                <a:latin typeface="Book Antiqua"/>
                <a:cs typeface="Book Antiqua"/>
              </a:rPr>
              <a:t>depends on it.</a:t>
            </a:r>
          </a:p>
          <a:p>
            <a:pPr marL="514350" indent="-457200">
              <a:lnSpc>
                <a:spcPct val="140000"/>
              </a:lnSpc>
            </a:pPr>
            <a:endParaRPr lang="en-US" sz="1800" dirty="0" smtClean="0">
              <a:latin typeface="Book Antiqua"/>
              <a:cs typeface="Book Antiqu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995945"/>
            <a:ext cx="8229600" cy="788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>
                <a:solidFill>
                  <a:srgbClr val="31859C"/>
                </a:solidFill>
                <a:latin typeface="Book Antiqua"/>
                <a:cs typeface="Book Antiqua"/>
              </a:rPr>
              <a:t>It should be our obligation and our standard.  </a:t>
            </a:r>
          </a:p>
          <a:p>
            <a:r>
              <a:rPr lang="en-US" sz="1700" b="1" dirty="0" smtClean="0">
                <a:solidFill>
                  <a:srgbClr val="31859C"/>
                </a:solidFill>
                <a:latin typeface="Book Antiqua"/>
                <a:cs typeface="Book Antiqua"/>
              </a:rPr>
              <a:t>It’s common sense and cutting-edge.</a:t>
            </a:r>
          </a:p>
          <a:p>
            <a:endParaRPr lang="en-US" sz="1700" b="1" dirty="0">
              <a:solidFill>
                <a:srgbClr val="31859C"/>
              </a:solidFill>
              <a:latin typeface="Book Antiqua"/>
              <a:cs typeface="Book Antiqua"/>
            </a:endParaRPr>
          </a:p>
          <a:p>
            <a:endParaRPr lang="en-US" sz="1700" dirty="0">
              <a:solidFill>
                <a:srgbClr val="31859C"/>
              </a:solidFill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543051" y="935038"/>
            <a:ext cx="6057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Book Antiqua"/>
                <a:cs typeface="Book Antiqua"/>
              </a:rPr>
              <a:t>Above all, each other. </a:t>
            </a:r>
            <a:endParaRPr lang="en-US" sz="2000" dirty="0">
              <a:solidFill>
                <a:srgbClr val="800000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54863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24330</TotalTime>
  <Words>2218</Words>
  <Application>Microsoft Macintosh PowerPoint</Application>
  <PresentationFormat>On-screen Show (4:3)</PresentationFormat>
  <Paragraphs>420</Paragraphs>
  <Slides>33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Book Antiqua</vt:lpstr>
      <vt:lpstr>Calibri</vt:lpstr>
      <vt:lpstr>Cambria</vt:lpstr>
      <vt:lpstr>ＭＳ 明朝</vt:lpstr>
      <vt:lpstr>Times</vt:lpstr>
      <vt:lpstr>Times New Roman</vt:lpstr>
      <vt:lpstr>Arial</vt:lpstr>
      <vt:lpstr>Office Theme</vt:lpstr>
      <vt:lpstr>THE PRACTITIONERS’ WORKING TABLE Inaugural Meeting</vt:lpstr>
      <vt:lpstr>Inaugural Working Table Meeting</vt:lpstr>
      <vt:lpstr>Our Story in 10 Seconds</vt:lpstr>
      <vt:lpstr>Or Told In Another Way</vt:lpstr>
      <vt:lpstr>PowerPoint Presentation</vt:lpstr>
      <vt:lpstr>PowerPoint Presentation</vt:lpstr>
      <vt:lpstr>Who We Are</vt:lpstr>
      <vt:lpstr>What Brings Us Together</vt:lpstr>
      <vt:lpstr>What Inspires Us</vt:lpstr>
      <vt:lpstr>What Sets Us Apart</vt:lpstr>
      <vt:lpstr>What We Said We’ll Do</vt:lpstr>
      <vt:lpstr>PowerPoint Presentation</vt:lpstr>
      <vt:lpstr>How We Said We’ll Do It  </vt:lpstr>
      <vt:lpstr>PowerPoint Presentation</vt:lpstr>
      <vt:lpstr>Our Three Engines</vt:lpstr>
      <vt:lpstr>Shaping Our Message for an Evolving Audience</vt:lpstr>
      <vt:lpstr> Our Growing Online Currency</vt:lpstr>
      <vt:lpstr>An Already Global Reach</vt:lpstr>
      <vt:lpstr>Our Financial Fuel</vt:lpstr>
      <vt:lpstr> </vt:lpstr>
      <vt:lpstr> </vt:lpstr>
      <vt:lpstr>PowerPoint Presentation</vt:lpstr>
      <vt:lpstr>Objectives of Fieldwork</vt:lpstr>
      <vt:lpstr>Guiding Principles Behind Fieldwork</vt:lpstr>
      <vt:lpstr>The Right Outputs of Fieldwork</vt:lpstr>
      <vt:lpstr>Our Task Now</vt:lpstr>
      <vt:lpstr>What We Can Roughly Envision</vt:lpstr>
      <vt:lpstr>PowerPoint Presentation</vt:lpstr>
      <vt:lpstr>Seizing Our Chance</vt:lpstr>
      <vt:lpstr>PowerPoint Presentation</vt:lpstr>
      <vt:lpstr>Inaugural Working Table Meeting</vt:lpstr>
      <vt:lpstr>PowerPoint Presentation</vt:lpstr>
      <vt:lpstr>The Power of “Collective Impact”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Pioneering Ideas in Strategy and Design at the Convergence of International  Conservation and Development Practice</dc:title>
  <dc:subject/>
  <dc:creator>Elizabeth Walker</dc:creator>
  <cp:keywords/>
  <dc:description/>
  <cp:lastModifiedBy>Microsoft Office User</cp:lastModifiedBy>
  <cp:revision>1559</cp:revision>
  <cp:lastPrinted>2016-02-23T20:48:46Z</cp:lastPrinted>
  <dcterms:created xsi:type="dcterms:W3CDTF">2015-11-22T19:07:16Z</dcterms:created>
  <dcterms:modified xsi:type="dcterms:W3CDTF">2017-02-15T18:05:20Z</dcterms:modified>
  <cp:category/>
</cp:coreProperties>
</file>