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6" r:id="rId2"/>
    <p:sldId id="257" r:id="rId3"/>
    <p:sldId id="258" r:id="rId4"/>
    <p:sldId id="259" r:id="rId5"/>
    <p:sldId id="260" r:id="rId6"/>
    <p:sldId id="261" r:id="rId7"/>
    <p:sldId id="263" r:id="rId8"/>
    <p:sldId id="264" r:id="rId9"/>
    <p:sldId id="266" r:id="rId10"/>
    <p:sldId id="279" r:id="rId11"/>
    <p:sldId id="268" r:id="rId12"/>
    <p:sldId id="269" r:id="rId13"/>
    <p:sldId id="270" r:id="rId14"/>
    <p:sldId id="275" r:id="rId15"/>
    <p:sldId id="277" r:id="rId16"/>
    <p:sldId id="280" r:id="rId17"/>
    <p:sldId id="273" r:id="rId18"/>
    <p:sldId id="271" r:id="rId19"/>
    <p:sldId id="278" r:id="rId20"/>
    <p:sldId id="283" r:id="rId21"/>
    <p:sldId id="276" r:id="rId22"/>
    <p:sldId id="281" r:id="rId23"/>
    <p:sldId id="282"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0Jy41OPMIqSWYj02aPDR/g==" hashData="k/vQLn6cUbQBwUiZw7dETgmTqZ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clrMru>
    <a:srgbClr val="009051"/>
    <a:srgbClr val="9437FF"/>
    <a:srgbClr val="0432FF"/>
    <a:srgbClr val="011893"/>
    <a:srgbClr val="521B93"/>
    <a:srgbClr val="76D6FF"/>
    <a:srgbClr val="941100"/>
    <a:srgbClr val="AB1602"/>
    <a:srgbClr val="FFF588"/>
    <a:srgbClr val="FFF8A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10" autoAdjust="0"/>
    <p:restoredTop sz="96058" autoAdjust="0"/>
  </p:normalViewPr>
  <p:slideViewPr>
    <p:cSldViewPr snapToGrid="0" snapToObjects="1">
      <p:cViewPr>
        <p:scale>
          <a:sx n="165" d="100"/>
          <a:sy n="165" d="100"/>
        </p:scale>
        <p:origin x="-88" y="-9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5AB051-BA3D-D547-949D-8ECE2EE123EE}" type="doc">
      <dgm:prSet loTypeId="urn:microsoft.com/office/officeart/2005/8/layout/cycle3" loCatId="" qsTypeId="urn:microsoft.com/office/officeart/2005/8/quickstyle/simple4" qsCatId="simple" csTypeId="urn:microsoft.com/office/officeart/2005/8/colors/accent1_2" csCatId="accent1" phldr="1"/>
      <dgm:spPr/>
      <dgm:t>
        <a:bodyPr/>
        <a:lstStyle/>
        <a:p>
          <a:endParaRPr lang="en-US"/>
        </a:p>
      </dgm:t>
    </dgm:pt>
    <dgm:pt modelId="{10822EEB-8787-5544-9C18-39C142CDEDE1}">
      <dgm:prSet phldrT="[Text]" custT="1"/>
      <dgm:spPr>
        <a:solidFill>
          <a:srgbClr val="FFFFFF"/>
        </a:solidFill>
      </dgm:spPr>
      <dgm:t>
        <a:bodyPr/>
        <a:lstStyle/>
        <a:p>
          <a:r>
            <a:rPr lang="en-US" sz="2100" dirty="0" smtClean="0">
              <a:solidFill>
                <a:srgbClr val="000000"/>
              </a:solidFill>
            </a:rPr>
            <a:t>Approach</a:t>
          </a:r>
          <a:endParaRPr lang="en-US" sz="2100" dirty="0">
            <a:solidFill>
              <a:srgbClr val="000000"/>
            </a:solidFill>
          </a:endParaRPr>
        </a:p>
      </dgm:t>
    </dgm:pt>
    <dgm:pt modelId="{CB19CDF5-6376-A844-9B30-A2D610AC6CFE}" type="sibTrans" cxnId="{ED3C2824-5F8E-0A40-AE7A-D9993D2EF345}">
      <dgm:prSet/>
      <dgm:spPr/>
      <dgm:t>
        <a:bodyPr/>
        <a:lstStyle/>
        <a:p>
          <a:endParaRPr lang="en-US"/>
        </a:p>
      </dgm:t>
    </dgm:pt>
    <dgm:pt modelId="{C9AC565E-2827-D247-960E-F544CB605B7A}" type="parTrans" cxnId="{ED3C2824-5F8E-0A40-AE7A-D9993D2EF345}">
      <dgm:prSet/>
      <dgm:spPr/>
      <dgm:t>
        <a:bodyPr/>
        <a:lstStyle/>
        <a:p>
          <a:endParaRPr lang="en-US"/>
        </a:p>
      </dgm:t>
    </dgm:pt>
    <dgm:pt modelId="{E8E28F03-C8C2-4144-A133-3E125EA58134}">
      <dgm:prSet phldrT="[Text]" custT="1"/>
      <dgm:spPr>
        <a:solidFill>
          <a:schemeClr val="bg1"/>
        </a:solidFill>
      </dgm:spPr>
      <dgm:t>
        <a:bodyPr/>
        <a:lstStyle/>
        <a:p>
          <a:r>
            <a:rPr lang="en-US" sz="2100" dirty="0" smtClean="0">
              <a:solidFill>
                <a:srgbClr val="000000"/>
              </a:solidFill>
            </a:rPr>
            <a:t>Vocabulary</a:t>
          </a:r>
          <a:endParaRPr lang="en-US" sz="2100" dirty="0">
            <a:solidFill>
              <a:srgbClr val="000000"/>
            </a:solidFill>
          </a:endParaRPr>
        </a:p>
      </dgm:t>
    </dgm:pt>
    <dgm:pt modelId="{A579603D-541E-DC4C-8C36-448B26BCF4AC}" type="sibTrans" cxnId="{A91225CF-E740-FC42-89E9-A0E0E24F536A}">
      <dgm:prSet/>
      <dgm:spPr>
        <a:solidFill>
          <a:srgbClr val="FFFF00"/>
        </a:solidFill>
      </dgm:spPr>
      <dgm:t>
        <a:bodyPr/>
        <a:lstStyle/>
        <a:p>
          <a:endParaRPr lang="en-US"/>
        </a:p>
      </dgm:t>
    </dgm:pt>
    <dgm:pt modelId="{B69C4AD2-1992-0A47-A9D2-DBD5234D6538}" type="parTrans" cxnId="{A91225CF-E740-FC42-89E9-A0E0E24F536A}">
      <dgm:prSet/>
      <dgm:spPr/>
      <dgm:t>
        <a:bodyPr/>
        <a:lstStyle/>
        <a:p>
          <a:endParaRPr lang="en-US"/>
        </a:p>
      </dgm:t>
    </dgm:pt>
    <dgm:pt modelId="{5E6213C2-CD52-0747-A503-35582D3E50D1}">
      <dgm:prSet phldrT="[Text]" custT="1"/>
      <dgm:spPr>
        <a:solidFill>
          <a:schemeClr val="bg1"/>
        </a:solidFill>
      </dgm:spPr>
      <dgm:t>
        <a:bodyPr/>
        <a:lstStyle/>
        <a:p>
          <a:r>
            <a:rPr lang="en-US" sz="2100" b="0" dirty="0" smtClean="0">
              <a:solidFill>
                <a:srgbClr val="000000"/>
              </a:solidFill>
            </a:rPr>
            <a:t>Language</a:t>
          </a:r>
          <a:endParaRPr lang="en-US" sz="2100" b="0" dirty="0">
            <a:solidFill>
              <a:srgbClr val="000000"/>
            </a:solidFill>
          </a:endParaRPr>
        </a:p>
      </dgm:t>
    </dgm:pt>
    <dgm:pt modelId="{E529E790-70F7-A04F-B771-499871645DF8}" type="parTrans" cxnId="{C3482B93-162F-E34B-B438-E967A798B9B9}">
      <dgm:prSet/>
      <dgm:spPr/>
      <dgm:t>
        <a:bodyPr/>
        <a:lstStyle/>
        <a:p>
          <a:endParaRPr lang="en-US"/>
        </a:p>
      </dgm:t>
    </dgm:pt>
    <dgm:pt modelId="{D30C2233-1DE0-764E-AA7F-1B8CCE76D5DE}" type="sibTrans" cxnId="{C3482B93-162F-E34B-B438-E967A798B9B9}">
      <dgm:prSet/>
      <dgm:spPr/>
      <dgm:t>
        <a:bodyPr/>
        <a:lstStyle/>
        <a:p>
          <a:endParaRPr lang="en-US"/>
        </a:p>
      </dgm:t>
    </dgm:pt>
    <dgm:pt modelId="{1D67ED5C-2964-F747-B037-FC9CC887A3A3}">
      <dgm:prSet phldrT="[Text]" custT="1"/>
      <dgm:spPr>
        <a:solidFill>
          <a:schemeClr val="bg1"/>
        </a:solidFill>
      </dgm:spPr>
      <dgm:t>
        <a:bodyPr/>
        <a:lstStyle/>
        <a:p>
          <a:r>
            <a:rPr lang="en-US" sz="2100" dirty="0" smtClean="0">
              <a:solidFill>
                <a:srgbClr val="000000"/>
              </a:solidFill>
            </a:rPr>
            <a:t>Meaning</a:t>
          </a:r>
          <a:endParaRPr lang="en-US" sz="2100" dirty="0">
            <a:solidFill>
              <a:srgbClr val="000000"/>
            </a:solidFill>
          </a:endParaRPr>
        </a:p>
      </dgm:t>
    </dgm:pt>
    <dgm:pt modelId="{EF32B7B4-3DB2-F047-A4C1-92786F63BED3}" type="parTrans" cxnId="{0435D209-F012-C44D-8CCC-447CC0FAE654}">
      <dgm:prSet/>
      <dgm:spPr/>
      <dgm:t>
        <a:bodyPr/>
        <a:lstStyle/>
        <a:p>
          <a:endParaRPr lang="en-US"/>
        </a:p>
      </dgm:t>
    </dgm:pt>
    <dgm:pt modelId="{C54B1D5A-7781-6640-B29B-0F363C93A0CE}" type="sibTrans" cxnId="{0435D209-F012-C44D-8CCC-447CC0FAE654}">
      <dgm:prSet/>
      <dgm:spPr/>
      <dgm:t>
        <a:bodyPr/>
        <a:lstStyle/>
        <a:p>
          <a:endParaRPr lang="en-US"/>
        </a:p>
      </dgm:t>
    </dgm:pt>
    <dgm:pt modelId="{59271AEF-E93F-B246-8777-BCCA13703CBA}">
      <dgm:prSet phldrT="[Text]" custT="1"/>
      <dgm:spPr>
        <a:solidFill>
          <a:schemeClr val="bg1"/>
        </a:solidFill>
      </dgm:spPr>
      <dgm:t>
        <a:bodyPr/>
        <a:lstStyle/>
        <a:p>
          <a:r>
            <a:rPr lang="en-US" sz="2100" dirty="0" smtClean="0">
              <a:solidFill>
                <a:srgbClr val="000000"/>
              </a:solidFill>
            </a:rPr>
            <a:t>Intent</a:t>
          </a:r>
          <a:endParaRPr lang="en-US" sz="2100" dirty="0">
            <a:solidFill>
              <a:srgbClr val="000000"/>
            </a:solidFill>
          </a:endParaRPr>
        </a:p>
      </dgm:t>
    </dgm:pt>
    <dgm:pt modelId="{F44B576F-BA1B-4149-9B7F-A3522312893F}" type="parTrans" cxnId="{39128A09-19E4-8342-9AA5-7C1E97CB6970}">
      <dgm:prSet/>
      <dgm:spPr/>
      <dgm:t>
        <a:bodyPr/>
        <a:lstStyle/>
        <a:p>
          <a:endParaRPr lang="en-US"/>
        </a:p>
      </dgm:t>
    </dgm:pt>
    <dgm:pt modelId="{718270FB-30C0-D746-B37A-C8F5105D3CF1}" type="sibTrans" cxnId="{39128A09-19E4-8342-9AA5-7C1E97CB6970}">
      <dgm:prSet/>
      <dgm:spPr/>
      <dgm:t>
        <a:bodyPr/>
        <a:lstStyle/>
        <a:p>
          <a:endParaRPr lang="en-US"/>
        </a:p>
      </dgm:t>
    </dgm:pt>
    <dgm:pt modelId="{06290054-26FC-BE41-A185-BC426C4382F2}">
      <dgm:prSet phldrT="[Text]" custT="1"/>
      <dgm:spPr>
        <a:solidFill>
          <a:schemeClr val="bg1"/>
        </a:solidFill>
      </dgm:spPr>
      <dgm:t>
        <a:bodyPr/>
        <a:lstStyle/>
        <a:p>
          <a:r>
            <a:rPr lang="en-US" sz="2100" dirty="0" smtClean="0">
              <a:solidFill>
                <a:srgbClr val="000000"/>
              </a:solidFill>
            </a:rPr>
            <a:t>Focus</a:t>
          </a:r>
          <a:endParaRPr lang="en-US" sz="2100" dirty="0">
            <a:solidFill>
              <a:srgbClr val="000000"/>
            </a:solidFill>
          </a:endParaRPr>
        </a:p>
      </dgm:t>
    </dgm:pt>
    <dgm:pt modelId="{0A03A9C6-6DE9-E44C-9834-5C9035E1FEBF}" type="parTrans" cxnId="{CD5C4AC6-9DB7-AC4A-8696-7047159E94ED}">
      <dgm:prSet/>
      <dgm:spPr/>
      <dgm:t>
        <a:bodyPr/>
        <a:lstStyle/>
        <a:p>
          <a:endParaRPr lang="en-US"/>
        </a:p>
      </dgm:t>
    </dgm:pt>
    <dgm:pt modelId="{BDD5B728-D4E2-0F4C-B3F5-99F553140704}" type="sibTrans" cxnId="{CD5C4AC6-9DB7-AC4A-8696-7047159E94ED}">
      <dgm:prSet/>
      <dgm:spPr/>
      <dgm:t>
        <a:bodyPr/>
        <a:lstStyle/>
        <a:p>
          <a:endParaRPr lang="en-US"/>
        </a:p>
      </dgm:t>
    </dgm:pt>
    <dgm:pt modelId="{8D547BA5-5C4F-4D49-962F-63DDDF1908AA}">
      <dgm:prSet phldrT="[Text]" custT="1"/>
      <dgm:spPr>
        <a:solidFill>
          <a:srgbClr val="FFFFFF"/>
        </a:solidFill>
      </dgm:spPr>
      <dgm:t>
        <a:bodyPr/>
        <a:lstStyle/>
        <a:p>
          <a:r>
            <a:rPr lang="en-US" sz="2100" dirty="0" smtClean="0">
              <a:solidFill>
                <a:srgbClr val="000000"/>
              </a:solidFill>
            </a:rPr>
            <a:t>Expectations</a:t>
          </a:r>
          <a:endParaRPr lang="en-US" sz="2100" dirty="0">
            <a:solidFill>
              <a:srgbClr val="000000"/>
            </a:solidFill>
          </a:endParaRPr>
        </a:p>
      </dgm:t>
    </dgm:pt>
    <dgm:pt modelId="{C4F18F4D-56B5-9748-AFCA-79F7DFEFD458}" type="parTrans" cxnId="{697589FB-D24D-784A-A04F-3E227B4F5B90}">
      <dgm:prSet/>
      <dgm:spPr/>
      <dgm:t>
        <a:bodyPr/>
        <a:lstStyle/>
        <a:p>
          <a:endParaRPr lang="en-US"/>
        </a:p>
      </dgm:t>
    </dgm:pt>
    <dgm:pt modelId="{E9E7D398-C111-ED42-A20E-E8A4E0DC2209}" type="sibTrans" cxnId="{697589FB-D24D-784A-A04F-3E227B4F5B90}">
      <dgm:prSet/>
      <dgm:spPr/>
      <dgm:t>
        <a:bodyPr/>
        <a:lstStyle/>
        <a:p>
          <a:endParaRPr lang="en-US"/>
        </a:p>
      </dgm:t>
    </dgm:pt>
    <dgm:pt modelId="{F0BDECFE-C8AA-904B-8DE6-D0B725A592BF}">
      <dgm:prSet phldrT="[Text]" custT="1"/>
      <dgm:spPr>
        <a:solidFill>
          <a:srgbClr val="FFFFFF"/>
        </a:solidFill>
      </dgm:spPr>
      <dgm:t>
        <a:bodyPr/>
        <a:lstStyle/>
        <a:p>
          <a:r>
            <a:rPr lang="en-US" sz="2100" dirty="0" smtClean="0">
              <a:solidFill>
                <a:srgbClr val="000000"/>
              </a:solidFill>
            </a:rPr>
            <a:t>Results</a:t>
          </a:r>
          <a:endParaRPr lang="en-US" sz="2100" dirty="0">
            <a:solidFill>
              <a:srgbClr val="000000"/>
            </a:solidFill>
          </a:endParaRPr>
        </a:p>
      </dgm:t>
    </dgm:pt>
    <dgm:pt modelId="{5E60D880-D096-0945-B173-335A5078B2D5}" type="parTrans" cxnId="{549E6CB9-661D-294E-ACE7-0B59219AEF7B}">
      <dgm:prSet/>
      <dgm:spPr/>
      <dgm:t>
        <a:bodyPr/>
        <a:lstStyle/>
        <a:p>
          <a:endParaRPr lang="en-US"/>
        </a:p>
      </dgm:t>
    </dgm:pt>
    <dgm:pt modelId="{6F6FC54F-610B-794D-B055-7E3FD39A2E97}" type="sibTrans" cxnId="{549E6CB9-661D-294E-ACE7-0B59219AEF7B}">
      <dgm:prSet/>
      <dgm:spPr/>
      <dgm:t>
        <a:bodyPr/>
        <a:lstStyle/>
        <a:p>
          <a:endParaRPr lang="en-US"/>
        </a:p>
      </dgm:t>
    </dgm:pt>
    <dgm:pt modelId="{5A8CC3E3-96CB-FF4F-979B-B9B75D314B65}">
      <dgm:prSet phldrT="[Text]" custT="1"/>
      <dgm:spPr>
        <a:solidFill>
          <a:srgbClr val="FFFFFF"/>
        </a:solidFill>
      </dgm:spPr>
      <dgm:t>
        <a:bodyPr/>
        <a:lstStyle/>
        <a:p>
          <a:r>
            <a:rPr lang="en-US" sz="2100" dirty="0" smtClean="0">
              <a:solidFill>
                <a:srgbClr val="000000"/>
              </a:solidFill>
            </a:rPr>
            <a:t>Outlook</a:t>
          </a:r>
          <a:endParaRPr lang="en-US" sz="2100" dirty="0">
            <a:solidFill>
              <a:srgbClr val="000000"/>
            </a:solidFill>
          </a:endParaRPr>
        </a:p>
      </dgm:t>
    </dgm:pt>
    <dgm:pt modelId="{9EF8DEAB-6CEA-5B45-BFF0-A918CDBA5A5C}" type="parTrans" cxnId="{7341B29D-8606-3242-8833-D788F2F0156C}">
      <dgm:prSet/>
      <dgm:spPr/>
      <dgm:t>
        <a:bodyPr/>
        <a:lstStyle/>
        <a:p>
          <a:endParaRPr lang="en-US"/>
        </a:p>
      </dgm:t>
    </dgm:pt>
    <dgm:pt modelId="{B2EB57C0-49DA-CF46-9038-45BED3A5A009}" type="sibTrans" cxnId="{7341B29D-8606-3242-8833-D788F2F0156C}">
      <dgm:prSet/>
      <dgm:spPr/>
      <dgm:t>
        <a:bodyPr/>
        <a:lstStyle/>
        <a:p>
          <a:endParaRPr lang="en-US"/>
        </a:p>
      </dgm:t>
    </dgm:pt>
    <dgm:pt modelId="{C1F85C6E-4AC3-4D47-B7C1-2EA8CE490EE0}" type="pres">
      <dgm:prSet presAssocID="{D35AB051-BA3D-D547-949D-8ECE2EE123EE}" presName="Name0" presStyleCnt="0">
        <dgm:presLayoutVars>
          <dgm:dir/>
          <dgm:resizeHandles val="exact"/>
        </dgm:presLayoutVars>
      </dgm:prSet>
      <dgm:spPr/>
      <dgm:t>
        <a:bodyPr/>
        <a:lstStyle/>
        <a:p>
          <a:endParaRPr lang="en-US"/>
        </a:p>
      </dgm:t>
    </dgm:pt>
    <dgm:pt modelId="{4CF279B3-2CC5-E140-A1E7-BD9C18EC586A}" type="pres">
      <dgm:prSet presAssocID="{D35AB051-BA3D-D547-949D-8ECE2EE123EE}" presName="cycle" presStyleCnt="0"/>
      <dgm:spPr/>
    </dgm:pt>
    <dgm:pt modelId="{536F69CE-2703-EB4D-9B25-317AE357B154}" type="pres">
      <dgm:prSet presAssocID="{E8E28F03-C8C2-4144-A133-3E125EA58134}" presName="nodeFirstNode" presStyleLbl="node1" presStyleIdx="0" presStyleCnt="9" custScaleX="123674" custScaleY="62987">
        <dgm:presLayoutVars>
          <dgm:bulletEnabled val="1"/>
        </dgm:presLayoutVars>
      </dgm:prSet>
      <dgm:spPr/>
      <dgm:t>
        <a:bodyPr/>
        <a:lstStyle/>
        <a:p>
          <a:endParaRPr lang="en-US"/>
        </a:p>
      </dgm:t>
    </dgm:pt>
    <dgm:pt modelId="{9348CCB3-5F96-DD42-B62E-00FA2AD75943}" type="pres">
      <dgm:prSet presAssocID="{A579603D-541E-DC4C-8C36-448B26BCF4AC}" presName="sibTransFirstNode" presStyleLbl="bgShp" presStyleIdx="0" presStyleCnt="1" custLinFactNeighborY="584"/>
      <dgm:spPr/>
      <dgm:t>
        <a:bodyPr/>
        <a:lstStyle/>
        <a:p>
          <a:endParaRPr lang="en-US"/>
        </a:p>
      </dgm:t>
    </dgm:pt>
    <dgm:pt modelId="{2382E181-4627-5445-BF66-D30BD0A39B4B}" type="pres">
      <dgm:prSet presAssocID="{5E6213C2-CD52-0747-A503-35582D3E50D1}" presName="nodeFollowingNodes" presStyleLbl="node1" presStyleIdx="1" presStyleCnt="9" custScaleX="101702" custScaleY="60220" custRadScaleRad="95769" custRadScaleInc="10659">
        <dgm:presLayoutVars>
          <dgm:bulletEnabled val="1"/>
        </dgm:presLayoutVars>
      </dgm:prSet>
      <dgm:spPr/>
      <dgm:t>
        <a:bodyPr/>
        <a:lstStyle/>
        <a:p>
          <a:endParaRPr lang="en-US"/>
        </a:p>
      </dgm:t>
    </dgm:pt>
    <dgm:pt modelId="{D0D05275-07F4-424A-9D3D-ACBD9CB7394E}" type="pres">
      <dgm:prSet presAssocID="{1D67ED5C-2964-F747-B037-FC9CC887A3A3}" presName="nodeFollowingNodes" presStyleLbl="node1" presStyleIdx="2" presStyleCnt="9" custScaleX="101937" custScaleY="63523" custRadScaleRad="100000" custRadScaleInc="0">
        <dgm:presLayoutVars>
          <dgm:bulletEnabled val="1"/>
        </dgm:presLayoutVars>
      </dgm:prSet>
      <dgm:spPr/>
      <dgm:t>
        <a:bodyPr/>
        <a:lstStyle/>
        <a:p>
          <a:endParaRPr lang="en-US"/>
        </a:p>
      </dgm:t>
    </dgm:pt>
    <dgm:pt modelId="{1A1FADAB-E99B-A041-8547-4F893EA5607A}" type="pres">
      <dgm:prSet presAssocID="{59271AEF-E93F-B246-8777-BCCA13703CBA}" presName="nodeFollowingNodes" presStyleLbl="node1" presStyleIdx="3" presStyleCnt="9" custScaleX="102559" custScaleY="60135">
        <dgm:presLayoutVars>
          <dgm:bulletEnabled val="1"/>
        </dgm:presLayoutVars>
      </dgm:prSet>
      <dgm:spPr/>
      <dgm:t>
        <a:bodyPr/>
        <a:lstStyle/>
        <a:p>
          <a:endParaRPr lang="en-US"/>
        </a:p>
      </dgm:t>
    </dgm:pt>
    <dgm:pt modelId="{9695AC4C-24F8-3C41-8FE6-0DFD9CC56B90}" type="pres">
      <dgm:prSet presAssocID="{06290054-26FC-BE41-A185-BC426C4382F2}" presName="nodeFollowingNodes" presStyleLbl="node1" presStyleIdx="4" presStyleCnt="9" custScaleX="134977" custScaleY="55208" custRadScaleRad="104576" custRadScaleInc="-14337">
        <dgm:presLayoutVars>
          <dgm:bulletEnabled val="1"/>
        </dgm:presLayoutVars>
      </dgm:prSet>
      <dgm:spPr/>
      <dgm:t>
        <a:bodyPr/>
        <a:lstStyle/>
        <a:p>
          <a:endParaRPr lang="en-US"/>
        </a:p>
      </dgm:t>
    </dgm:pt>
    <dgm:pt modelId="{CFE0925E-4964-8349-B1BC-4615818C3132}" type="pres">
      <dgm:prSet presAssocID="{8D547BA5-5C4F-4D49-962F-63DDDF1908AA}" presName="nodeFollowingNodes" presStyleLbl="node1" presStyleIdx="5" presStyleCnt="9" custScaleX="136246" custScaleY="61649" custRadScaleRad="103380" custRadScaleInc="12879">
        <dgm:presLayoutVars>
          <dgm:bulletEnabled val="1"/>
        </dgm:presLayoutVars>
      </dgm:prSet>
      <dgm:spPr/>
      <dgm:t>
        <a:bodyPr/>
        <a:lstStyle/>
        <a:p>
          <a:endParaRPr lang="en-US"/>
        </a:p>
      </dgm:t>
    </dgm:pt>
    <dgm:pt modelId="{299A1E01-55E6-E848-AE87-59DD2627B02B}" type="pres">
      <dgm:prSet presAssocID="{10822EEB-8787-5544-9C18-39C142CDEDE1}" presName="nodeFollowingNodes" presStyleLbl="node1" presStyleIdx="6" presStyleCnt="9" custScaleX="102360" custScaleY="54832">
        <dgm:presLayoutVars>
          <dgm:bulletEnabled val="1"/>
        </dgm:presLayoutVars>
      </dgm:prSet>
      <dgm:spPr/>
      <dgm:t>
        <a:bodyPr/>
        <a:lstStyle/>
        <a:p>
          <a:endParaRPr lang="en-US"/>
        </a:p>
      </dgm:t>
    </dgm:pt>
    <dgm:pt modelId="{6A9F81F6-C189-6047-A002-B6C6D0AA0DF0}" type="pres">
      <dgm:prSet presAssocID="{F0BDECFE-C8AA-904B-8DE6-D0B725A592BF}" presName="nodeFollowingNodes" presStyleLbl="node1" presStyleIdx="7" presStyleCnt="9" custScaleX="102360" custScaleY="54832">
        <dgm:presLayoutVars>
          <dgm:bulletEnabled val="1"/>
        </dgm:presLayoutVars>
      </dgm:prSet>
      <dgm:spPr/>
      <dgm:t>
        <a:bodyPr/>
        <a:lstStyle/>
        <a:p>
          <a:endParaRPr lang="en-US"/>
        </a:p>
      </dgm:t>
    </dgm:pt>
    <dgm:pt modelId="{4833722D-E312-E74F-9E11-577C745CDA12}" type="pres">
      <dgm:prSet presAssocID="{5A8CC3E3-96CB-FF4F-979B-B9B75D314B65}" presName="nodeFollowingNodes" presStyleLbl="node1" presStyleIdx="8" presStyleCnt="9" custScaleX="102360" custScaleY="54832" custRadScaleRad="93362" custRadScaleInc="-9751">
        <dgm:presLayoutVars>
          <dgm:bulletEnabled val="1"/>
        </dgm:presLayoutVars>
      </dgm:prSet>
      <dgm:spPr/>
      <dgm:t>
        <a:bodyPr/>
        <a:lstStyle/>
        <a:p>
          <a:endParaRPr lang="en-US"/>
        </a:p>
      </dgm:t>
    </dgm:pt>
  </dgm:ptLst>
  <dgm:cxnLst>
    <dgm:cxn modelId="{7341B29D-8606-3242-8833-D788F2F0156C}" srcId="{D35AB051-BA3D-D547-949D-8ECE2EE123EE}" destId="{5A8CC3E3-96CB-FF4F-979B-B9B75D314B65}" srcOrd="8" destOrd="0" parTransId="{9EF8DEAB-6CEA-5B45-BFF0-A918CDBA5A5C}" sibTransId="{B2EB57C0-49DA-CF46-9038-45BED3A5A009}"/>
    <dgm:cxn modelId="{587D8F46-9B0F-4D4D-BEBC-C649FBD0B313}" type="presOf" srcId="{59271AEF-E93F-B246-8777-BCCA13703CBA}" destId="{1A1FADAB-E99B-A041-8547-4F893EA5607A}" srcOrd="0" destOrd="0" presId="urn:microsoft.com/office/officeart/2005/8/layout/cycle3"/>
    <dgm:cxn modelId="{FBF72E86-625C-C94A-AB15-0CBC3CFB8962}" type="presOf" srcId="{E8E28F03-C8C2-4144-A133-3E125EA58134}" destId="{536F69CE-2703-EB4D-9B25-317AE357B154}" srcOrd="0" destOrd="0" presId="urn:microsoft.com/office/officeart/2005/8/layout/cycle3"/>
    <dgm:cxn modelId="{A91225CF-E740-FC42-89E9-A0E0E24F536A}" srcId="{D35AB051-BA3D-D547-949D-8ECE2EE123EE}" destId="{E8E28F03-C8C2-4144-A133-3E125EA58134}" srcOrd="0" destOrd="0" parTransId="{B69C4AD2-1992-0A47-A9D2-DBD5234D6538}" sibTransId="{A579603D-541E-DC4C-8C36-448B26BCF4AC}"/>
    <dgm:cxn modelId="{740956DB-BFE3-624D-B659-BFD9975B03A1}" type="presOf" srcId="{06290054-26FC-BE41-A185-BC426C4382F2}" destId="{9695AC4C-24F8-3C41-8FE6-0DFD9CC56B90}" srcOrd="0" destOrd="0" presId="urn:microsoft.com/office/officeart/2005/8/layout/cycle3"/>
    <dgm:cxn modelId="{549E6CB9-661D-294E-ACE7-0B59219AEF7B}" srcId="{D35AB051-BA3D-D547-949D-8ECE2EE123EE}" destId="{F0BDECFE-C8AA-904B-8DE6-D0B725A592BF}" srcOrd="7" destOrd="0" parTransId="{5E60D880-D096-0945-B173-335A5078B2D5}" sibTransId="{6F6FC54F-610B-794D-B055-7E3FD39A2E97}"/>
    <dgm:cxn modelId="{9CDA3E55-2457-8044-980A-463FF31A4470}" type="presOf" srcId="{D35AB051-BA3D-D547-949D-8ECE2EE123EE}" destId="{C1F85C6E-4AC3-4D47-B7C1-2EA8CE490EE0}" srcOrd="0" destOrd="0" presId="urn:microsoft.com/office/officeart/2005/8/layout/cycle3"/>
    <dgm:cxn modelId="{ED3C2824-5F8E-0A40-AE7A-D9993D2EF345}" srcId="{D35AB051-BA3D-D547-949D-8ECE2EE123EE}" destId="{10822EEB-8787-5544-9C18-39C142CDEDE1}" srcOrd="6" destOrd="0" parTransId="{C9AC565E-2827-D247-960E-F544CB605B7A}" sibTransId="{CB19CDF5-6376-A844-9B30-A2D610AC6CFE}"/>
    <dgm:cxn modelId="{95381E68-6C88-3B47-AFB9-D59C714F1DDF}" type="presOf" srcId="{5A8CC3E3-96CB-FF4F-979B-B9B75D314B65}" destId="{4833722D-E312-E74F-9E11-577C745CDA12}" srcOrd="0" destOrd="0" presId="urn:microsoft.com/office/officeart/2005/8/layout/cycle3"/>
    <dgm:cxn modelId="{CD5C4AC6-9DB7-AC4A-8696-7047159E94ED}" srcId="{D35AB051-BA3D-D547-949D-8ECE2EE123EE}" destId="{06290054-26FC-BE41-A185-BC426C4382F2}" srcOrd="4" destOrd="0" parTransId="{0A03A9C6-6DE9-E44C-9834-5C9035E1FEBF}" sibTransId="{BDD5B728-D4E2-0F4C-B3F5-99F553140704}"/>
    <dgm:cxn modelId="{627324FA-F4C9-E94E-A298-DCAE322E01EE}" type="presOf" srcId="{1D67ED5C-2964-F747-B037-FC9CC887A3A3}" destId="{D0D05275-07F4-424A-9D3D-ACBD9CB7394E}" srcOrd="0" destOrd="0" presId="urn:microsoft.com/office/officeart/2005/8/layout/cycle3"/>
    <dgm:cxn modelId="{17CBEC80-9372-D941-8443-2D12C1BB3E01}" type="presOf" srcId="{A579603D-541E-DC4C-8C36-448B26BCF4AC}" destId="{9348CCB3-5F96-DD42-B62E-00FA2AD75943}" srcOrd="0" destOrd="0" presId="urn:microsoft.com/office/officeart/2005/8/layout/cycle3"/>
    <dgm:cxn modelId="{0435D209-F012-C44D-8CCC-447CC0FAE654}" srcId="{D35AB051-BA3D-D547-949D-8ECE2EE123EE}" destId="{1D67ED5C-2964-F747-B037-FC9CC887A3A3}" srcOrd="2" destOrd="0" parTransId="{EF32B7B4-3DB2-F047-A4C1-92786F63BED3}" sibTransId="{C54B1D5A-7781-6640-B29B-0F363C93A0CE}"/>
    <dgm:cxn modelId="{D0DA7598-2E79-FC42-AF2F-636C455404DD}" type="presOf" srcId="{F0BDECFE-C8AA-904B-8DE6-D0B725A592BF}" destId="{6A9F81F6-C189-6047-A002-B6C6D0AA0DF0}" srcOrd="0" destOrd="0" presId="urn:microsoft.com/office/officeart/2005/8/layout/cycle3"/>
    <dgm:cxn modelId="{F6FAEFBD-770C-8342-A1B2-236834ECCB4F}" type="presOf" srcId="{5E6213C2-CD52-0747-A503-35582D3E50D1}" destId="{2382E181-4627-5445-BF66-D30BD0A39B4B}" srcOrd="0" destOrd="0" presId="urn:microsoft.com/office/officeart/2005/8/layout/cycle3"/>
    <dgm:cxn modelId="{697589FB-D24D-784A-A04F-3E227B4F5B90}" srcId="{D35AB051-BA3D-D547-949D-8ECE2EE123EE}" destId="{8D547BA5-5C4F-4D49-962F-63DDDF1908AA}" srcOrd="5" destOrd="0" parTransId="{C4F18F4D-56B5-9748-AFCA-79F7DFEFD458}" sibTransId="{E9E7D398-C111-ED42-A20E-E8A4E0DC2209}"/>
    <dgm:cxn modelId="{C3482B93-162F-E34B-B438-E967A798B9B9}" srcId="{D35AB051-BA3D-D547-949D-8ECE2EE123EE}" destId="{5E6213C2-CD52-0747-A503-35582D3E50D1}" srcOrd="1" destOrd="0" parTransId="{E529E790-70F7-A04F-B771-499871645DF8}" sibTransId="{D30C2233-1DE0-764E-AA7F-1B8CCE76D5DE}"/>
    <dgm:cxn modelId="{14713746-54D2-2940-AA0A-8596D28CEE21}" type="presOf" srcId="{8D547BA5-5C4F-4D49-962F-63DDDF1908AA}" destId="{CFE0925E-4964-8349-B1BC-4615818C3132}" srcOrd="0" destOrd="0" presId="urn:microsoft.com/office/officeart/2005/8/layout/cycle3"/>
    <dgm:cxn modelId="{39128A09-19E4-8342-9AA5-7C1E97CB6970}" srcId="{D35AB051-BA3D-D547-949D-8ECE2EE123EE}" destId="{59271AEF-E93F-B246-8777-BCCA13703CBA}" srcOrd="3" destOrd="0" parTransId="{F44B576F-BA1B-4149-9B7F-A3522312893F}" sibTransId="{718270FB-30C0-D746-B37A-C8F5105D3CF1}"/>
    <dgm:cxn modelId="{1BBEB97B-66E8-7B49-9310-A61A1F6BEEF6}" type="presOf" srcId="{10822EEB-8787-5544-9C18-39C142CDEDE1}" destId="{299A1E01-55E6-E848-AE87-59DD2627B02B}" srcOrd="0" destOrd="0" presId="urn:microsoft.com/office/officeart/2005/8/layout/cycle3"/>
    <dgm:cxn modelId="{D6B643EA-5C9F-C348-BE0A-37F1C2FEF92C}" type="presParOf" srcId="{C1F85C6E-4AC3-4D47-B7C1-2EA8CE490EE0}" destId="{4CF279B3-2CC5-E140-A1E7-BD9C18EC586A}" srcOrd="0" destOrd="0" presId="urn:microsoft.com/office/officeart/2005/8/layout/cycle3"/>
    <dgm:cxn modelId="{B22A9699-D249-E64D-ABEE-ABBC48AF83FC}" type="presParOf" srcId="{4CF279B3-2CC5-E140-A1E7-BD9C18EC586A}" destId="{536F69CE-2703-EB4D-9B25-317AE357B154}" srcOrd="0" destOrd="0" presId="urn:microsoft.com/office/officeart/2005/8/layout/cycle3"/>
    <dgm:cxn modelId="{983C9334-6EBE-C14B-98D8-6FE2A1D4BA3E}" type="presParOf" srcId="{4CF279B3-2CC5-E140-A1E7-BD9C18EC586A}" destId="{9348CCB3-5F96-DD42-B62E-00FA2AD75943}" srcOrd="1" destOrd="0" presId="urn:microsoft.com/office/officeart/2005/8/layout/cycle3"/>
    <dgm:cxn modelId="{04DA1582-0607-E24D-8BDB-64C18DC11A94}" type="presParOf" srcId="{4CF279B3-2CC5-E140-A1E7-BD9C18EC586A}" destId="{2382E181-4627-5445-BF66-D30BD0A39B4B}" srcOrd="2" destOrd="0" presId="urn:microsoft.com/office/officeart/2005/8/layout/cycle3"/>
    <dgm:cxn modelId="{510C5CEF-76AF-124E-B054-8A42F57CC0F3}" type="presParOf" srcId="{4CF279B3-2CC5-E140-A1E7-BD9C18EC586A}" destId="{D0D05275-07F4-424A-9D3D-ACBD9CB7394E}" srcOrd="3" destOrd="0" presId="urn:microsoft.com/office/officeart/2005/8/layout/cycle3"/>
    <dgm:cxn modelId="{92F03A34-6DC6-9849-B0A2-22DC22BAA235}" type="presParOf" srcId="{4CF279B3-2CC5-E140-A1E7-BD9C18EC586A}" destId="{1A1FADAB-E99B-A041-8547-4F893EA5607A}" srcOrd="4" destOrd="0" presId="urn:microsoft.com/office/officeart/2005/8/layout/cycle3"/>
    <dgm:cxn modelId="{976B0324-4D2B-8D49-A0CC-DAF08AEA028A}" type="presParOf" srcId="{4CF279B3-2CC5-E140-A1E7-BD9C18EC586A}" destId="{9695AC4C-24F8-3C41-8FE6-0DFD9CC56B90}" srcOrd="5" destOrd="0" presId="urn:microsoft.com/office/officeart/2005/8/layout/cycle3"/>
    <dgm:cxn modelId="{975668A5-060C-1248-88D6-58A030EF7D74}" type="presParOf" srcId="{4CF279B3-2CC5-E140-A1E7-BD9C18EC586A}" destId="{CFE0925E-4964-8349-B1BC-4615818C3132}" srcOrd="6" destOrd="0" presId="urn:microsoft.com/office/officeart/2005/8/layout/cycle3"/>
    <dgm:cxn modelId="{FDDFE2C3-890D-514D-B277-651AB4E06CAC}" type="presParOf" srcId="{4CF279B3-2CC5-E140-A1E7-BD9C18EC586A}" destId="{299A1E01-55E6-E848-AE87-59DD2627B02B}" srcOrd="7" destOrd="0" presId="urn:microsoft.com/office/officeart/2005/8/layout/cycle3"/>
    <dgm:cxn modelId="{41BD14DE-F62F-794F-90CD-5E778154E2F8}" type="presParOf" srcId="{4CF279B3-2CC5-E140-A1E7-BD9C18EC586A}" destId="{6A9F81F6-C189-6047-A002-B6C6D0AA0DF0}" srcOrd="8" destOrd="0" presId="urn:microsoft.com/office/officeart/2005/8/layout/cycle3"/>
    <dgm:cxn modelId="{65DF3289-2983-A94B-A490-2700AAB111F7}" type="presParOf" srcId="{4CF279B3-2CC5-E140-A1E7-BD9C18EC586A}" destId="{4833722D-E312-E74F-9E11-577C745CDA12}" srcOrd="9"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8CCB3-5F96-DD42-B62E-00FA2AD75943}">
      <dsp:nvSpPr>
        <dsp:cNvPr id="0" name=""/>
        <dsp:cNvSpPr/>
      </dsp:nvSpPr>
      <dsp:spPr>
        <a:xfrm>
          <a:off x="1749846" y="-72652"/>
          <a:ext cx="4732491" cy="4732491"/>
        </a:xfrm>
        <a:prstGeom prst="circularArrow">
          <a:avLst>
            <a:gd name="adj1" fmla="val 5544"/>
            <a:gd name="adj2" fmla="val 330680"/>
            <a:gd name="adj3" fmla="val 14479923"/>
            <a:gd name="adj4" fmla="val 16970762"/>
            <a:gd name="adj5" fmla="val 5757"/>
          </a:avLst>
        </a:prstGeom>
        <a:solidFill>
          <a:srgbClr val="FFFF00"/>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36F69CE-2703-EB4D-9B25-317AE357B154}">
      <dsp:nvSpPr>
        <dsp:cNvPr id="0" name=""/>
        <dsp:cNvSpPr/>
      </dsp:nvSpPr>
      <dsp:spPr>
        <a:xfrm>
          <a:off x="3360702" y="115399"/>
          <a:ext cx="1510778" cy="384718"/>
        </a:xfrm>
        <a:prstGeom prst="roundRect">
          <a:avLst/>
        </a:prstGeom>
        <a:solidFill>
          <a:schemeClr val="bg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rgbClr val="000000"/>
              </a:solidFill>
            </a:rPr>
            <a:t>Vocabulary</a:t>
          </a:r>
          <a:endParaRPr lang="en-US" sz="2100" kern="1200" dirty="0">
            <a:solidFill>
              <a:srgbClr val="000000"/>
            </a:solidFill>
          </a:endParaRPr>
        </a:p>
      </dsp:txBody>
      <dsp:txXfrm>
        <a:off x="3379482" y="134179"/>
        <a:ext cx="1473218" cy="347158"/>
      </dsp:txXfrm>
    </dsp:sp>
    <dsp:sp modelId="{2382E181-4627-5445-BF66-D30BD0A39B4B}">
      <dsp:nvSpPr>
        <dsp:cNvPr id="0" name=""/>
        <dsp:cNvSpPr/>
      </dsp:nvSpPr>
      <dsp:spPr>
        <a:xfrm>
          <a:off x="4833540" y="747869"/>
          <a:ext cx="1242372" cy="367818"/>
        </a:xfrm>
        <a:prstGeom prst="roundRect">
          <a:avLst/>
        </a:prstGeom>
        <a:solidFill>
          <a:schemeClr val="bg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0" kern="1200" dirty="0" smtClean="0">
              <a:solidFill>
                <a:srgbClr val="000000"/>
              </a:solidFill>
            </a:rPr>
            <a:t>Language</a:t>
          </a:r>
          <a:endParaRPr lang="en-US" sz="2100" b="0" kern="1200" dirty="0">
            <a:solidFill>
              <a:srgbClr val="000000"/>
            </a:solidFill>
          </a:endParaRPr>
        </a:p>
      </dsp:txBody>
      <dsp:txXfrm>
        <a:off x="4851495" y="765824"/>
        <a:ext cx="1206462" cy="331908"/>
      </dsp:txXfrm>
    </dsp:sp>
    <dsp:sp modelId="{D0D05275-07F4-424A-9D3D-ACBD9CB7394E}">
      <dsp:nvSpPr>
        <dsp:cNvPr id="0" name=""/>
        <dsp:cNvSpPr/>
      </dsp:nvSpPr>
      <dsp:spPr>
        <a:xfrm>
          <a:off x="5480930" y="1781439"/>
          <a:ext cx="1245243" cy="387992"/>
        </a:xfrm>
        <a:prstGeom prst="roundRect">
          <a:avLst/>
        </a:prstGeom>
        <a:solidFill>
          <a:schemeClr val="bg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rgbClr val="000000"/>
              </a:solidFill>
            </a:rPr>
            <a:t>Meaning</a:t>
          </a:r>
          <a:endParaRPr lang="en-US" sz="2100" kern="1200" dirty="0">
            <a:solidFill>
              <a:srgbClr val="000000"/>
            </a:solidFill>
          </a:endParaRPr>
        </a:p>
      </dsp:txBody>
      <dsp:txXfrm>
        <a:off x="5499870" y="1800379"/>
        <a:ext cx="1207363" cy="350112"/>
      </dsp:txXfrm>
    </dsp:sp>
    <dsp:sp modelId="{1A1FADAB-E99B-A041-8547-4F893EA5607A}">
      <dsp:nvSpPr>
        <dsp:cNvPr id="0" name=""/>
        <dsp:cNvSpPr/>
      </dsp:nvSpPr>
      <dsp:spPr>
        <a:xfrm>
          <a:off x="5237414" y="3151288"/>
          <a:ext cx="1252841" cy="367298"/>
        </a:xfrm>
        <a:prstGeom prst="roundRect">
          <a:avLst/>
        </a:prstGeom>
        <a:solidFill>
          <a:schemeClr val="bg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rgbClr val="000000"/>
              </a:solidFill>
            </a:rPr>
            <a:t>Intent</a:t>
          </a:r>
          <a:endParaRPr lang="en-US" sz="2100" kern="1200" dirty="0">
            <a:solidFill>
              <a:srgbClr val="000000"/>
            </a:solidFill>
          </a:endParaRPr>
        </a:p>
      </dsp:txBody>
      <dsp:txXfrm>
        <a:off x="5255344" y="3169218"/>
        <a:ext cx="1216981" cy="331438"/>
      </dsp:txXfrm>
    </dsp:sp>
    <dsp:sp modelId="{9695AC4C-24F8-3C41-8FE6-0DFD9CC56B90}">
      <dsp:nvSpPr>
        <dsp:cNvPr id="0" name=""/>
        <dsp:cNvSpPr/>
      </dsp:nvSpPr>
      <dsp:spPr>
        <a:xfrm>
          <a:off x="4188969" y="4067491"/>
          <a:ext cx="1648853" cy="337205"/>
        </a:xfrm>
        <a:prstGeom prst="roundRect">
          <a:avLst/>
        </a:prstGeom>
        <a:solidFill>
          <a:schemeClr val="bg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rgbClr val="000000"/>
              </a:solidFill>
            </a:rPr>
            <a:t>Focus</a:t>
          </a:r>
          <a:endParaRPr lang="en-US" sz="2100" kern="1200" dirty="0">
            <a:solidFill>
              <a:srgbClr val="000000"/>
            </a:solidFill>
          </a:endParaRPr>
        </a:p>
      </dsp:txBody>
      <dsp:txXfrm>
        <a:off x="4205430" y="4083952"/>
        <a:ext cx="1615931" cy="304283"/>
      </dsp:txXfrm>
    </dsp:sp>
    <dsp:sp modelId="{CFE0925E-4964-8349-B1BC-4615818C3132}">
      <dsp:nvSpPr>
        <dsp:cNvPr id="0" name=""/>
        <dsp:cNvSpPr/>
      </dsp:nvSpPr>
      <dsp:spPr>
        <a:xfrm>
          <a:off x="2414207" y="4034021"/>
          <a:ext cx="1664355" cy="376546"/>
        </a:xfrm>
        <a:prstGeom prst="roundRect">
          <a:avLst/>
        </a:prstGeom>
        <a:solidFill>
          <a:srgbClr val="FFFF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rgbClr val="000000"/>
              </a:solidFill>
            </a:rPr>
            <a:t>Expectations</a:t>
          </a:r>
          <a:endParaRPr lang="en-US" sz="2100" kern="1200" dirty="0">
            <a:solidFill>
              <a:srgbClr val="000000"/>
            </a:solidFill>
          </a:endParaRPr>
        </a:p>
      </dsp:txBody>
      <dsp:txXfrm>
        <a:off x="2432588" y="4052402"/>
        <a:ext cx="1627593" cy="339784"/>
      </dsp:txXfrm>
    </dsp:sp>
    <dsp:sp modelId="{299A1E01-55E6-E848-AE87-59DD2627B02B}">
      <dsp:nvSpPr>
        <dsp:cNvPr id="0" name=""/>
        <dsp:cNvSpPr/>
      </dsp:nvSpPr>
      <dsp:spPr>
        <a:xfrm>
          <a:off x="1743143" y="3167483"/>
          <a:ext cx="1250410" cy="334908"/>
        </a:xfrm>
        <a:prstGeom prst="roundRect">
          <a:avLst/>
        </a:prstGeom>
        <a:solidFill>
          <a:srgbClr val="FFFF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rgbClr val="000000"/>
              </a:solidFill>
            </a:rPr>
            <a:t>Approach</a:t>
          </a:r>
          <a:endParaRPr lang="en-US" sz="2100" kern="1200" dirty="0">
            <a:solidFill>
              <a:srgbClr val="000000"/>
            </a:solidFill>
          </a:endParaRPr>
        </a:p>
      </dsp:txBody>
      <dsp:txXfrm>
        <a:off x="1759492" y="3183832"/>
        <a:ext cx="1217712" cy="302210"/>
      </dsp:txXfrm>
    </dsp:sp>
    <dsp:sp modelId="{6A9F81F6-C189-6047-A002-B6C6D0AA0DF0}">
      <dsp:nvSpPr>
        <dsp:cNvPr id="0" name=""/>
        <dsp:cNvSpPr/>
      </dsp:nvSpPr>
      <dsp:spPr>
        <a:xfrm>
          <a:off x="1503426" y="1807981"/>
          <a:ext cx="1250410" cy="334908"/>
        </a:xfrm>
        <a:prstGeom prst="roundRect">
          <a:avLst/>
        </a:prstGeom>
        <a:solidFill>
          <a:srgbClr val="FFFF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rgbClr val="000000"/>
              </a:solidFill>
            </a:rPr>
            <a:t>Results</a:t>
          </a:r>
          <a:endParaRPr lang="en-US" sz="2100" kern="1200" dirty="0">
            <a:solidFill>
              <a:srgbClr val="000000"/>
            </a:solidFill>
          </a:endParaRPr>
        </a:p>
      </dsp:txBody>
      <dsp:txXfrm>
        <a:off x="1519775" y="1824330"/>
        <a:ext cx="1217712" cy="302210"/>
      </dsp:txXfrm>
    </dsp:sp>
    <dsp:sp modelId="{4833722D-E312-E74F-9E11-577C745CDA12}">
      <dsp:nvSpPr>
        <dsp:cNvPr id="0" name=""/>
        <dsp:cNvSpPr/>
      </dsp:nvSpPr>
      <dsp:spPr>
        <a:xfrm>
          <a:off x="2193671" y="791939"/>
          <a:ext cx="1250410" cy="334908"/>
        </a:xfrm>
        <a:prstGeom prst="roundRect">
          <a:avLst/>
        </a:prstGeom>
        <a:solidFill>
          <a:srgbClr val="FFFF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rgbClr val="000000"/>
              </a:solidFill>
            </a:rPr>
            <a:t>Outlook</a:t>
          </a:r>
          <a:endParaRPr lang="en-US" sz="2100" kern="1200" dirty="0">
            <a:solidFill>
              <a:srgbClr val="000000"/>
            </a:solidFill>
          </a:endParaRPr>
        </a:p>
      </dsp:txBody>
      <dsp:txXfrm>
        <a:off x="2210020" y="808288"/>
        <a:ext cx="1217712" cy="30221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1CDA3CF-AD39-D645-81D0-680264C6D99D}" type="datetimeFigureOut">
              <a:rPr lang="en-US" smtClean="0"/>
              <a:t>2/15/17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6D9681-01DE-144C-B282-6A91D1157F0D}" type="slidenum">
              <a:rPr lang="en-US" smtClean="0"/>
              <a:t>‹#›</a:t>
            </a:fld>
            <a:endParaRPr lang="en-US" dirty="0"/>
          </a:p>
        </p:txBody>
      </p:sp>
    </p:spTree>
    <p:extLst>
      <p:ext uri="{BB962C8B-B14F-4D97-AF65-F5344CB8AC3E}">
        <p14:creationId xmlns:p14="http://schemas.microsoft.com/office/powerpoint/2010/main" val="2266158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656A98-6FD3-3143-8264-CBF96409D063}" type="datetimeFigureOut">
              <a:rPr lang="en-US" smtClean="0"/>
              <a:t>2/15/17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6927E9-87D5-2842-90BD-5CC66216A15A}" type="slidenum">
              <a:rPr lang="en-US" smtClean="0"/>
              <a:t>‹#›</a:t>
            </a:fld>
            <a:endParaRPr lang="en-US" dirty="0"/>
          </a:p>
        </p:txBody>
      </p:sp>
    </p:spTree>
    <p:extLst>
      <p:ext uri="{BB962C8B-B14F-4D97-AF65-F5344CB8AC3E}">
        <p14:creationId xmlns:p14="http://schemas.microsoft.com/office/powerpoint/2010/main" val="28916284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I’m so happy to be with you here and to meet all of you.</a:t>
            </a:r>
          </a:p>
          <a:p>
            <a:pPr marL="171450" indent="-171450">
              <a:buFont typeface="Arial"/>
              <a:buChar char="•"/>
            </a:pPr>
            <a:endParaRPr lang="en-US" dirty="0" smtClean="0"/>
          </a:p>
          <a:p>
            <a:pPr marL="171450" indent="-171450">
              <a:buFont typeface="Arial"/>
              <a:buChar char="•"/>
            </a:pPr>
            <a:r>
              <a:rPr lang="en-US" dirty="0" smtClean="0"/>
              <a:t>Thank</a:t>
            </a:r>
            <a:r>
              <a:rPr lang="en-US" baseline="0" dirty="0" smtClean="0"/>
              <a:t> you for receiving me so graciously and for giving me some of your time.</a:t>
            </a:r>
          </a:p>
          <a:p>
            <a:pPr marL="171450" indent="-171450">
              <a:buFont typeface="Arial"/>
              <a:buChar char="•"/>
            </a:pPr>
            <a:endParaRPr lang="en-US" baseline="0" dirty="0" smtClean="0"/>
          </a:p>
          <a:p>
            <a:pPr marL="171450" indent="-171450">
              <a:buFont typeface="Arial"/>
              <a:buChar char="•"/>
            </a:pPr>
            <a:r>
              <a:rPr lang="en-US" baseline="0" dirty="0" smtClean="0"/>
              <a:t>I’m looking forward to being with you these next few days and to putting our heads together on something I think could be of great consequence to all of us.</a:t>
            </a:r>
            <a:endParaRPr lang="en-US" dirty="0"/>
          </a:p>
        </p:txBody>
      </p:sp>
      <p:sp>
        <p:nvSpPr>
          <p:cNvPr id="4" name="Slide Number Placeholder 3"/>
          <p:cNvSpPr>
            <a:spLocks noGrp="1"/>
          </p:cNvSpPr>
          <p:nvPr>
            <p:ph type="sldNum" sz="quarter" idx="10"/>
          </p:nvPr>
        </p:nvSpPr>
        <p:spPr/>
        <p:txBody>
          <a:bodyPr/>
          <a:lstStyle/>
          <a:p>
            <a:fld id="{256927E9-87D5-2842-90BD-5CC66216A15A}" type="slidenum">
              <a:rPr lang="en-US" smtClean="0"/>
              <a:t>1</a:t>
            </a:fld>
            <a:endParaRPr lang="en-US" dirty="0"/>
          </a:p>
        </p:txBody>
      </p:sp>
    </p:spTree>
    <p:extLst>
      <p:ext uri="{BB962C8B-B14F-4D97-AF65-F5344CB8AC3E}">
        <p14:creationId xmlns:p14="http://schemas.microsoft.com/office/powerpoint/2010/main" val="3238136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dirty="0" smtClean="0"/>
              <a:t>(CLICK) Rather than selectively incorporating people-centered development principles AND</a:t>
            </a:r>
            <a:r>
              <a:rPr lang="en-US" sz="1200" baseline="0" dirty="0" smtClean="0"/>
              <a:t> METHODS </a:t>
            </a:r>
            <a:r>
              <a:rPr lang="en-US" sz="1200" dirty="0" smtClean="0"/>
              <a:t>within conservation strategies,</a:t>
            </a:r>
            <a:r>
              <a:rPr lang="en-US" sz="1200" baseline="0" dirty="0" smtClean="0"/>
              <a:t> or (CLICK) </a:t>
            </a:r>
            <a:r>
              <a:rPr lang="en-US" sz="1200" dirty="0" smtClean="0"/>
              <a:t>building a limited environmental practice area within a development organization…</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sz="120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Rather than speaking (CLICK) of the “human dimensions” of conservation work, or (CLICK) of the “environmental dimensions” of development work…</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Rather than (CLICK) rendering our conservation work within a human framework (be it about valuation, survival or security) or (CLICK) our development work within an environmental framework (be it about resilience, adaptation or climate change)…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(CLICK) we INSTEAD TALK as a matter of course about the FULL AND NECESSARY DIMENSIONS of ANY ENGAGEMENT THAT SEEKS TO SUSTAIN AND PROTECT LIFE IN ALL ITS FORMS</a:t>
            </a: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sz="120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dirty="0" smtClean="0"/>
              <a:t>(CLICK) through</a:t>
            </a:r>
          </a:p>
          <a:p>
            <a:endParaRPr lang="en-US" dirty="0"/>
          </a:p>
        </p:txBody>
      </p:sp>
      <p:sp>
        <p:nvSpPr>
          <p:cNvPr id="4" name="Slide Number Placeholder 3"/>
          <p:cNvSpPr>
            <a:spLocks noGrp="1"/>
          </p:cNvSpPr>
          <p:nvPr>
            <p:ph type="sldNum" sz="quarter" idx="10"/>
          </p:nvPr>
        </p:nvSpPr>
        <p:spPr/>
        <p:txBody>
          <a:bodyPr/>
          <a:lstStyle/>
          <a:p>
            <a:fld id="{256927E9-87D5-2842-90BD-5CC66216A15A}" type="slidenum">
              <a:rPr lang="en-US" smtClean="0"/>
              <a:t>10</a:t>
            </a:fld>
            <a:endParaRPr lang="en-US" dirty="0"/>
          </a:p>
        </p:txBody>
      </p:sp>
    </p:spTree>
    <p:extLst>
      <p:ext uri="{BB962C8B-B14F-4D97-AF65-F5344CB8AC3E}">
        <p14:creationId xmlns:p14="http://schemas.microsoft.com/office/powerpoint/2010/main" val="2195861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aseline="0" dirty="0" smtClean="0"/>
              <a:t>(CLICK) We break out from WITHIN THE CONVENTIONAL BOUNDARIES of our fields.  We ACHIEVE A DEEP CONVERGENCE that POSTIIVELY TRANSFORMS HOW WE WORK.</a:t>
            </a:r>
          </a:p>
          <a:p>
            <a:pPr marL="171450" indent="-171450">
              <a:buFont typeface="Arial"/>
              <a:buChar char="•"/>
            </a:pPr>
            <a:endParaRPr lang="en-US" baseline="0" dirty="0" smtClean="0"/>
          </a:p>
          <a:p>
            <a:pPr marL="171450" indent="-171450">
              <a:buFont typeface="Arial"/>
              <a:buChar char="•"/>
            </a:pPr>
            <a:r>
              <a:rPr lang="en-US" baseline="0" dirty="0" smtClean="0"/>
              <a:t>In essence, we will have moved from a multidisciplinary outlook (CLICK) to an interdisciplinary (CLICK) one and now to one that TRANSCENDS DISCIPLINES (CLICK), that is TRANSDISCIPLINARY, that calls not for integration BUT CONVERGENCE, and reflects a MORE DYNAMIC and EXPANSIVE understanding of our work and obligations, for accelerated impact. </a:t>
            </a:r>
          </a:p>
        </p:txBody>
      </p:sp>
      <p:sp>
        <p:nvSpPr>
          <p:cNvPr id="4" name="Slide Number Placeholder 3"/>
          <p:cNvSpPr>
            <a:spLocks noGrp="1"/>
          </p:cNvSpPr>
          <p:nvPr>
            <p:ph type="sldNum" sz="quarter" idx="10"/>
          </p:nvPr>
        </p:nvSpPr>
        <p:spPr/>
        <p:txBody>
          <a:bodyPr/>
          <a:lstStyle/>
          <a:p>
            <a:fld id="{256927E9-87D5-2842-90BD-5CC66216A15A}" type="slidenum">
              <a:rPr lang="en-US" smtClean="0"/>
              <a:t>11</a:t>
            </a:fld>
            <a:endParaRPr lang="en-US" dirty="0"/>
          </a:p>
        </p:txBody>
      </p:sp>
    </p:spTree>
    <p:extLst>
      <p:ext uri="{BB962C8B-B14F-4D97-AF65-F5344CB8AC3E}">
        <p14:creationId xmlns:p14="http://schemas.microsoft.com/office/powerpoint/2010/main" val="1564174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aseline="0" dirty="0" smtClean="0"/>
              <a:t>So let’s TRANSFORM BY TRANSCENDING.  </a:t>
            </a:r>
          </a:p>
          <a:p>
            <a:pPr marL="171450" indent="-171450">
              <a:buFont typeface="Arial"/>
              <a:buChar char="•"/>
            </a:pPr>
            <a:endParaRPr lang="en-US" baseline="0" dirty="0" smtClean="0"/>
          </a:p>
          <a:p>
            <a:pPr marL="171450" indent="-171450">
              <a:buFont typeface="Arial"/>
              <a:buChar char="•"/>
            </a:pPr>
            <a:r>
              <a:rPr lang="en-US" baseline="0" dirty="0" smtClean="0"/>
              <a:t>(CLICK) FIRST BY CHANGING OUR OWN VOCABULARY.  </a:t>
            </a:r>
          </a:p>
          <a:p>
            <a:pPr marL="171450" indent="-171450">
              <a:buFont typeface="Arial"/>
              <a:buChar char="•"/>
            </a:pPr>
            <a:endParaRPr lang="en-US" dirty="0" smtClean="0"/>
          </a:p>
          <a:p>
            <a:pPr marL="171450" indent="-171450">
              <a:buFont typeface="Arial"/>
              <a:buChar char="•"/>
            </a:pPr>
            <a:r>
              <a:rPr lang="en-US" dirty="0" smtClean="0"/>
              <a:t>(I’m struck by the </a:t>
            </a:r>
            <a:r>
              <a:rPr lang="en-US" baseline="0" dirty="0" smtClean="0"/>
              <a:t>extraordinary power of language.  It DRAWS OUR ATTENTION, and IT FOCUSES IT.  It defines.  It clarifies.  It REVEALS INTENT, it creates expectations, it sets our pace, and ultimately it DEMANDS OUR ACCOUNTABILITY.)  </a:t>
            </a:r>
          </a:p>
          <a:p>
            <a:pPr marL="171450" indent="-171450">
              <a:buFont typeface="Arial"/>
              <a:buChar char="•"/>
            </a:pPr>
            <a:endParaRPr lang="en-US" baseline="0" dirty="0" smtClean="0"/>
          </a:p>
          <a:p>
            <a:pPr marL="171450" indent="-171450">
              <a:buFont typeface="Arial"/>
              <a:buChar char="•"/>
            </a:pPr>
            <a:r>
              <a:rPr lang="en-US" baseline="0" dirty="0" smtClean="0"/>
              <a:t>(CLICK) Let’s substitute TRANSDISCIPLINARY for interdisciplinary.  Let’s retire the popular turns of phrase like “complementarity, synergies, linkages and mainstreaming” that have become ubiquitous, but have lost meaning and too often fail to translate on the ground to measurable change.  Before we overlay the buzz words of our tech colleagues, before we “scale, innovate and incubate,” LET’S TAKE ANOTHER LOOK AT OUR INTENT, THE END GOAL, AND WHETHER OUR DISCIPLINES ARE KEEPING PACE. </a:t>
            </a:r>
          </a:p>
          <a:p>
            <a:pPr marL="171450" indent="-171450">
              <a:buFont typeface="Arial"/>
              <a:buChar char="•"/>
            </a:pPr>
            <a:endParaRPr lang="en-US" baseline="0" dirty="0" smtClean="0"/>
          </a:p>
          <a:p>
            <a:pPr marL="171450" indent="-171450">
              <a:buFont typeface="Arial"/>
              <a:buChar char="•"/>
            </a:pPr>
            <a:r>
              <a:rPr lang="en-US" baseline="0" dirty="0" smtClean="0"/>
              <a:t>Let’s STOP TALKING ABOUT THE “INTEGRATION” OF OUR PROGRAMMING AND START TALKING INSTEAD ABOUT THE “CONVERGENCE OF OUR APPROACH.”  LET’S UNITE BEHIND A STRATEGY BUILT ON LANGUAGE THAT REFLECTS A DEEP CONVERGENCE in philosophy and practice TRANSCENDENT OF OUR FIELDS.  </a:t>
            </a:r>
          </a:p>
          <a:p>
            <a:pPr marL="171450" indent="-171450">
              <a:buFont typeface="Arial"/>
              <a:buChar char="•"/>
            </a:pPr>
            <a:endParaRPr lang="en-US" baseline="0" dirty="0" smtClean="0"/>
          </a:p>
          <a:p>
            <a:pPr marL="171450" indent="-171450">
              <a:buFont typeface="Arial"/>
              <a:buChar char="•"/>
            </a:pPr>
            <a:r>
              <a:rPr lang="en-US" baseline="0" dirty="0" smtClean="0"/>
              <a:t>(If we don’t, we continue a common “window-dressing” pattern where every few years, we open a new dictionary of descriptors to update our marketing, but less so our practice.  Despite the best of intentions, research and erudite scholarship, the chasm between theory and project site remains.)  </a:t>
            </a:r>
          </a:p>
          <a:p>
            <a:pPr marL="171450" indent="-171450">
              <a:buFont typeface="Arial"/>
              <a:buChar cha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(CLICK) THIS IS A LANGUAGE that doesn’t “window dress,” but rather (perhaps uncomfortably at times) DEMANDS A FUNDAMENTAL – AND RECOGNIZABLE – SHIFT to how we approach and design our work on the ground.  Because THAT’s the only thing that MATTERS.  If we can find that language, </a:t>
            </a:r>
            <a:r>
              <a:rPr lang="en-US" sz="1200" i="0" baseline="0" dirty="0" smtClean="0">
                <a:solidFill>
                  <a:schemeClr val="accent2">
                    <a:lumMod val="50000"/>
                  </a:schemeClr>
                </a:solidFill>
              </a:rPr>
              <a:t>it </a:t>
            </a:r>
            <a:r>
              <a:rPr lang="en-US" sz="1200" i="0" dirty="0" smtClean="0">
                <a:solidFill>
                  <a:schemeClr val="accent2">
                    <a:lumMod val="50000"/>
                  </a:schemeClr>
                </a:solidFill>
              </a:rPr>
              <a:t>can change</a:t>
            </a:r>
            <a:r>
              <a:rPr lang="en-US" sz="1200" i="0" baseline="0" dirty="0" smtClean="0">
                <a:solidFill>
                  <a:schemeClr val="accent2">
                    <a:lumMod val="50000"/>
                  </a:schemeClr>
                </a:solidFill>
              </a:rPr>
              <a:t> a lot, perhaps </a:t>
            </a:r>
            <a:r>
              <a:rPr lang="en-US" sz="1200" i="0" dirty="0" smtClean="0">
                <a:solidFill>
                  <a:schemeClr val="accent2">
                    <a:lumMod val="50000"/>
                  </a:schemeClr>
                </a:solidFill>
              </a:rPr>
              <a:t>EVERYTHING.</a:t>
            </a:r>
          </a:p>
          <a:p>
            <a:pPr marL="171450" indent="-171450">
              <a:buFont typeface="Arial"/>
              <a:buChar char="•"/>
            </a:pPr>
            <a:endParaRPr lang="en-US" baseline="0" dirty="0" smtClean="0"/>
          </a:p>
          <a:p>
            <a:pPr marL="171450" indent="-171450">
              <a:buFont typeface="Arial"/>
              <a:buChar char="•"/>
            </a:pPr>
            <a:r>
              <a:rPr lang="en-US" baseline="0" dirty="0" smtClean="0"/>
              <a:t>(CLICK) 2</a:t>
            </a:r>
            <a:r>
              <a:rPr lang="en-US" baseline="30000" dirty="0" smtClean="0"/>
              <a:t>nd</a:t>
            </a:r>
            <a:r>
              <a:rPr lang="en-US" baseline="0" dirty="0" smtClean="0"/>
              <a:t> TITLE</a:t>
            </a:r>
            <a:endParaRPr lang="en-US" sz="1200" i="0" dirty="0" smtClean="0">
              <a:solidFill>
                <a:schemeClr val="accent2">
                  <a:lumMod val="50000"/>
                </a:schemeClr>
              </a:solidFill>
            </a:endParaRPr>
          </a:p>
          <a:p>
            <a:pPr marL="171450" indent="-171450">
              <a:buFont typeface="Arial"/>
              <a:buChar char="•"/>
            </a:pPr>
            <a:endParaRPr lang="en-US" sz="1200" i="0" dirty="0" smtClean="0">
              <a:solidFill>
                <a:schemeClr val="accent2">
                  <a:lumMod val="50000"/>
                </a:schemeClr>
              </a:solidFill>
            </a:endParaRPr>
          </a:p>
          <a:p>
            <a:pPr marL="171450" indent="-171450">
              <a:buFont typeface="Arial"/>
              <a:buChar char="•"/>
            </a:pPr>
            <a:r>
              <a:rPr lang="en-US" sz="1200" i="0" dirty="0" smtClean="0">
                <a:solidFill>
                  <a:schemeClr val="accent2">
                    <a:lumMod val="50000"/>
                  </a:schemeClr>
                </a:solidFill>
              </a:rPr>
              <a:t>What’s exciting is that we’re hearing some new language that reflects a transdisciplinary movement, whether intended</a:t>
            </a:r>
            <a:r>
              <a:rPr lang="en-US" sz="1200" i="0" baseline="0" dirty="0" smtClean="0">
                <a:solidFill>
                  <a:schemeClr val="accent2">
                    <a:lumMod val="50000"/>
                  </a:schemeClr>
                </a:solidFill>
              </a:rPr>
              <a:t> or not</a:t>
            </a:r>
            <a:r>
              <a:rPr lang="en-US" sz="1200" i="0" dirty="0" smtClean="0">
                <a:solidFill>
                  <a:schemeClr val="accent2">
                    <a:lumMod val="50000"/>
                  </a:schemeClr>
                </a:solidFill>
              </a:rPr>
              <a:t>. </a:t>
            </a:r>
          </a:p>
          <a:p>
            <a:pPr marL="628650" lvl="1" indent="-171450">
              <a:buFont typeface="Arial"/>
              <a:buChar char="•"/>
            </a:pPr>
            <a:r>
              <a:rPr lang="en-US" sz="1200" i="0" dirty="0" smtClean="0">
                <a:solidFill>
                  <a:schemeClr val="accent2">
                    <a:lumMod val="50000"/>
                  </a:schemeClr>
                </a:solidFill>
              </a:rPr>
              <a:t>The newer</a:t>
            </a:r>
            <a:r>
              <a:rPr lang="en-US" sz="1200" i="0" baseline="0" dirty="0" smtClean="0">
                <a:solidFill>
                  <a:schemeClr val="accent2">
                    <a:lumMod val="50000"/>
                  </a:schemeClr>
                </a:solidFill>
              </a:rPr>
              <a:t> frames used within the </a:t>
            </a:r>
            <a:r>
              <a:rPr lang="en-US" sz="1200" i="0" dirty="0" smtClean="0">
                <a:solidFill>
                  <a:schemeClr val="accent2">
                    <a:lumMod val="50000"/>
                  </a:schemeClr>
                </a:solidFill>
              </a:rPr>
              <a:t>conflict management</a:t>
            </a:r>
            <a:r>
              <a:rPr lang="en-US" sz="1200" i="0" baseline="0" dirty="0" smtClean="0">
                <a:solidFill>
                  <a:schemeClr val="accent2">
                    <a:lumMod val="50000"/>
                  </a:schemeClr>
                </a:solidFill>
              </a:rPr>
              <a:t> and climate change communities: “environmental security,” “climate security,” “climate and social resilience” and “ecosystem-based adaptation.”  </a:t>
            </a:r>
          </a:p>
          <a:p>
            <a:pPr marL="628650" lvl="1" indent="-171450">
              <a:buFont typeface="Arial"/>
              <a:buChar char="•"/>
            </a:pPr>
            <a:r>
              <a:rPr lang="en-US" sz="1200" i="0" baseline="0" dirty="0" smtClean="0">
                <a:solidFill>
                  <a:schemeClr val="accent2">
                    <a:lumMod val="50000"/>
                  </a:schemeClr>
                </a:solidFill>
              </a:rPr>
              <a:t>Work done by Michele Marvier and Peter Kareiva introducing “conservation science,” and advocating strategies that maximize benefits to biodiversity and people</a:t>
            </a:r>
          </a:p>
          <a:p>
            <a:pPr marL="628650" lvl="1" indent="-171450">
              <a:buFont typeface="Arial"/>
              <a:buChar char="•"/>
            </a:pPr>
            <a:r>
              <a:rPr lang="en-US" sz="1200" i="0" baseline="0" dirty="0" smtClean="0">
                <a:solidFill>
                  <a:schemeClr val="accent2">
                    <a:lumMod val="50000"/>
                  </a:schemeClr>
                </a:solidFill>
              </a:rPr>
              <a:t>The “ONE Health” movement and </a:t>
            </a:r>
          </a:p>
          <a:p>
            <a:pPr marL="628650" lvl="1" indent="-171450">
              <a:buFont typeface="Arial"/>
              <a:buChar char="•"/>
            </a:pPr>
            <a:r>
              <a:rPr lang="en-US" sz="1200" i="0" baseline="0" dirty="0" smtClean="0">
                <a:solidFill>
                  <a:schemeClr val="accent2">
                    <a:lumMod val="50000"/>
                  </a:schemeClr>
                </a:solidFill>
              </a:rPr>
              <a:t>Very recently the Breakthrough Institute’s and others’ call for an “ecomodernist” paradigm. </a:t>
            </a:r>
          </a:p>
          <a:p>
            <a:pPr marL="171450" lvl="0" indent="-171450">
              <a:buFont typeface="Arial"/>
              <a:buChar char="•"/>
            </a:pPr>
            <a:r>
              <a:rPr lang="en-US" sz="1200" i="0" baseline="0" dirty="0" smtClean="0">
                <a:solidFill>
                  <a:schemeClr val="accent2">
                    <a:lumMod val="50000"/>
                  </a:schemeClr>
                </a:solidFill>
              </a:rPr>
              <a:t>Irrespective of what we may think of the promise or limitations of their various dimensions and applications, or of their controversies, THESE ARE PROVOCATIVE CHANGES that recognize the power and bias in our VOCABULARY.  </a:t>
            </a:r>
          </a:p>
          <a:p>
            <a:pPr marL="171450" lvl="0" indent="-171450">
              <a:buFont typeface="Arial"/>
              <a:buChar char="•"/>
            </a:pPr>
            <a:endParaRPr lang="en-US" sz="1200" i="0" baseline="0" dirty="0" smtClean="0">
              <a:solidFill>
                <a:schemeClr val="accent2">
                  <a:lumMod val="50000"/>
                </a:schemeClr>
              </a:solidFill>
            </a:endParaRPr>
          </a:p>
          <a:p>
            <a:pPr marL="171450" lvl="0" indent="-171450">
              <a:buFont typeface="Arial"/>
              <a:buChar char="•"/>
            </a:pPr>
            <a:r>
              <a:rPr lang="en-US" sz="1200" i="0" baseline="0" dirty="0" smtClean="0">
                <a:solidFill>
                  <a:schemeClr val="accent2">
                    <a:lumMod val="50000"/>
                  </a:schemeClr>
                </a:solidFill>
              </a:rPr>
              <a:t>They begin to illuminate that a STRATEGY and a FRAMEWORK that unites and transcends our disciplines is WITHIN REACH.  </a:t>
            </a:r>
          </a:p>
          <a:p>
            <a:pPr marL="171450" indent="-171450">
              <a:buFont typeface="Arial"/>
              <a:buChar char="•"/>
            </a:pPr>
            <a:endParaRPr lang="en-US" sz="1200" i="0" baseline="0" dirty="0" smtClean="0">
              <a:solidFill>
                <a:schemeClr val="accent2">
                  <a:lumMod val="50000"/>
                </a:schemeClr>
              </a:solidFill>
            </a:endParaRPr>
          </a:p>
        </p:txBody>
      </p:sp>
      <p:sp>
        <p:nvSpPr>
          <p:cNvPr id="4" name="Slide Number Placeholder 3"/>
          <p:cNvSpPr>
            <a:spLocks noGrp="1"/>
          </p:cNvSpPr>
          <p:nvPr>
            <p:ph type="sldNum" sz="quarter" idx="10"/>
          </p:nvPr>
        </p:nvSpPr>
        <p:spPr/>
        <p:txBody>
          <a:bodyPr/>
          <a:lstStyle/>
          <a:p>
            <a:fld id="{256927E9-87D5-2842-90BD-5CC66216A15A}" type="slidenum">
              <a:rPr lang="en-US" smtClean="0"/>
              <a:t>12</a:t>
            </a:fld>
            <a:endParaRPr lang="en-US" dirty="0"/>
          </a:p>
        </p:txBody>
      </p:sp>
    </p:spTree>
    <p:extLst>
      <p:ext uri="{BB962C8B-B14F-4D97-AF65-F5344CB8AC3E}">
        <p14:creationId xmlns:p14="http://schemas.microsoft.com/office/powerpoint/2010/main" val="4148305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And it’s within reach if we converge on a STRATEGY.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We can build a strategy that, while acknowledging of our disciplinary strengths, is NOT HOSTAGE TO THEM.  </a:t>
            </a:r>
            <a:endParaRPr lang="en-US" sz="120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sz="120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(CLICK)  </a:t>
            </a:r>
            <a:r>
              <a:rPr lang="en-US" baseline="0" dirty="0" smtClean="0"/>
              <a:t>We seek an IMPROVED OUTCOME ON THE GROUND AT OUR PROJECT SITES. We seek to put NEW, PROMISING IDEAS to work on the ground NOW that marry the best thinking across disciplines, in a manner and pace that gives us a GREATER SCALE OF CHANGE.  That turns on our unharnessing talent and imagination. [In </a:t>
            </a:r>
            <a:r>
              <a:rPr lang="en-US" i="1" baseline="0" dirty="0" smtClean="0"/>
              <a:t>everything</a:t>
            </a:r>
            <a:r>
              <a:rPr lang="en-US" baseline="0" dirty="0" smtClean="0"/>
              <a:t> we do, the value of any engagement should be measured through a SINGLE METRIC: Are we delivering better, deeper, faster, and more promising work?  As Winston Churchill said, “However beautiful the strategy, you should occasionally look at the results.”] </a:t>
            </a:r>
          </a:p>
          <a:p>
            <a:pPr marL="171450" indent="-171450">
              <a:buFont typeface="Arial"/>
              <a:buChar cha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(CLICK) An improved outcome turns on EXCEPTIONAL PROJECT DESIGN, design that commits our attention and resources in a balanced and strategic way, that holds us accountable to a higher bar of understanding, performance and impact -- PRECISELY BECAUSE we would be MOVING AWAY FROM CONVENTIONAL DESIGNS THAT FRAGMENT OUR WORK BY DISCIPLINE and instead CREATING DESIGNS that transcend them</a:t>
            </a:r>
            <a:r>
              <a:rPr lang="en-US" u="sng" baseline="0" dirty="0" smtClean="0"/>
              <a:t>,</a:t>
            </a:r>
            <a:r>
              <a:rPr lang="en-US" baseline="0" dirty="0" smtClean="0"/>
              <a:t> regardless of scale.  As I have told nearly every organization I have worked with, </a:t>
            </a:r>
            <a:r>
              <a:rPr lang="en-US" u="sng" baseline="0" dirty="0" smtClean="0"/>
              <a:t>we have far more DESIGN problems than we do RESOURCE problems</a:t>
            </a:r>
            <a:r>
              <a:rPr lang="en-US" baseline="0" dirty="0" smtClean="0"/>
              <a: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(CLICK) EXCEPTIONAL DESIGN IS AS MUCH THE PURVIEW OF STRATEGISTS AS IT IS OF TECHNICIANS.  A technically sound design absent a compelling strategy produces outcomes that cannot last or be replicated. A good strategy will call for us to tend to interests traditionally guarded within the other’s purview, to prioritize work outside the scope of our conventional technical interests. Exceptional design is therefore born from strategy that CLOSES THE GAPS BETWEEN OUR FIELDS, and celebrates the connections and obligations between them.  It’s a strategy that is dynamic, expansive and transformative. </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smtClean="0"/>
              <a:t>  </a:t>
            </a:r>
          </a:p>
          <a:p>
            <a:pPr marL="171450" indent="-171450">
              <a:buFont typeface="Arial"/>
              <a:buChar char="•"/>
            </a:pPr>
            <a:r>
              <a:rPr lang="en-US" baseline="0" dirty="0" smtClean="0"/>
              <a:t>(CLICK) A STRATEGY UNANCHORED BY VISION IS SIMPLY A FRAMEWORK OF TACTICS.  We seek a FRAMEWORK OF IDEAS, one that reflects a vision of our fields as more than a collection of specialists, but an EXTRAORDINARY WELL OF TALENT that can be moved to RENEW and RETHINK CONVENTIONAL PRACTICE.  (Innovation – however we understand that word -- is NOT a luxury; it is a RESPONSIBILITY.)</a:t>
            </a:r>
          </a:p>
          <a:p>
            <a:pPr marL="171450" indent="-171450">
              <a:buFont typeface="Arial"/>
              <a:buChar char="•"/>
            </a:pPr>
            <a:endParaRPr lang="en-US" baseline="0" dirty="0" smtClean="0"/>
          </a:p>
          <a:p>
            <a:pPr marL="171450" indent="-171450">
              <a:buFont typeface="Arial"/>
              <a:buChar char="•"/>
            </a:pPr>
            <a:r>
              <a:rPr lang="en-US" baseline="0" dirty="0" smtClean="0"/>
              <a:t>In order to deliver impact (CLICK), our focus must be here (CLICK) – on our strategy and, through it, our design.  [This seems just good common sense, and it is a compulsory part of every proposal and briefing, but at an institutional level, we consistently expend far more time and treasure on fundraising than we do minding strategy and refining our work’s design.</a:t>
            </a:r>
          </a:p>
          <a:p>
            <a:pPr marL="171450" indent="-171450">
              <a:buFont typeface="Arial"/>
              <a:buChar cha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(CLICK) By grounding our work in a common strategic framework that reflects a transdisciplinary vision, BORN NOT FROM CONCERN FOR SELF-PRESERVATION BUT FOR COMMON ASPIRATION, WE BIND OURSELVES TOGETHER IN CAUSE AND ACCOUNTABILITY – and this, I believe, is powerful and transformative.</a:t>
            </a:r>
          </a:p>
          <a:p>
            <a:pPr marL="0" indent="0">
              <a:buFont typeface="Arial"/>
              <a:buNone/>
            </a:pPr>
            <a:endParaRPr lang="en-US" baseline="0" dirty="0" smtClean="0"/>
          </a:p>
        </p:txBody>
      </p:sp>
      <p:sp>
        <p:nvSpPr>
          <p:cNvPr id="4" name="Slide Number Placeholder 3"/>
          <p:cNvSpPr>
            <a:spLocks noGrp="1"/>
          </p:cNvSpPr>
          <p:nvPr>
            <p:ph type="sldNum" sz="quarter" idx="10"/>
          </p:nvPr>
        </p:nvSpPr>
        <p:spPr/>
        <p:txBody>
          <a:bodyPr/>
          <a:lstStyle/>
          <a:p>
            <a:fld id="{256927E9-87D5-2842-90BD-5CC66216A15A}" type="slidenum">
              <a:rPr lang="en-US" smtClean="0"/>
              <a:t>13</a:t>
            </a:fld>
            <a:endParaRPr lang="en-US" dirty="0"/>
          </a:p>
        </p:txBody>
      </p:sp>
    </p:spTree>
    <p:extLst>
      <p:ext uri="{BB962C8B-B14F-4D97-AF65-F5344CB8AC3E}">
        <p14:creationId xmlns:p14="http://schemas.microsoft.com/office/powerpoint/2010/main" val="3762600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We rightly need to ask ourselves some important questions</a:t>
            </a:r>
            <a:r>
              <a:rPr lang="en-US" baseline="0" dirty="0" smtClean="0"/>
              <a:t>. </a:t>
            </a:r>
            <a:r>
              <a:rPr lang="en-US" dirty="0" smtClean="0"/>
              <a:t>(CLICK) through. </a:t>
            </a:r>
          </a:p>
          <a:p>
            <a:pPr marL="171450" indent="-171450">
              <a:buFont typeface="Arial"/>
              <a:buChar char="•"/>
            </a:pPr>
            <a:endParaRPr lang="en-US" dirty="0" smtClean="0"/>
          </a:p>
          <a:p>
            <a:pPr marL="171450" indent="-171450">
              <a:buFont typeface="Arial"/>
              <a:buChar char="•"/>
            </a:pPr>
            <a:r>
              <a:rPr lang="en-US" dirty="0" smtClean="0"/>
              <a:t>(CLICK 2</a:t>
            </a:r>
            <a:r>
              <a:rPr lang="en-US" baseline="30000" dirty="0" smtClean="0"/>
              <a:t>nd</a:t>
            </a:r>
            <a:r>
              <a:rPr lang="en-US" dirty="0" smtClean="0"/>
              <a:t> TITLE)</a:t>
            </a:r>
          </a:p>
          <a:p>
            <a:pPr marL="0" indent="0">
              <a:buFont typeface="Arial"/>
              <a:buNone/>
            </a:pPr>
            <a:endParaRPr lang="en-US" baseline="0" dirty="0" smtClean="0"/>
          </a:p>
          <a:p>
            <a:pPr marL="171450" indent="-171450">
              <a:buFont typeface="Arial"/>
              <a:buChar char="•"/>
            </a:pPr>
            <a:r>
              <a:rPr lang="en-US" baseline="0" dirty="0" smtClean="0"/>
              <a:t>And if we want to recognize that on some level, a conservation and development binary is a FAIR REFLECTION OF THE TRADE-OFFS AT TIMES IN OUR CHOICES, then let us set it carefully within a framework that uses that binary NOT TO BIND OUR WORK, but to LIFT IT. </a:t>
            </a:r>
            <a:endParaRPr lang="en-US" dirty="0"/>
          </a:p>
        </p:txBody>
      </p:sp>
      <p:sp>
        <p:nvSpPr>
          <p:cNvPr id="4" name="Slide Number Placeholder 3"/>
          <p:cNvSpPr>
            <a:spLocks noGrp="1"/>
          </p:cNvSpPr>
          <p:nvPr>
            <p:ph type="sldNum" sz="quarter" idx="10"/>
          </p:nvPr>
        </p:nvSpPr>
        <p:spPr/>
        <p:txBody>
          <a:bodyPr/>
          <a:lstStyle/>
          <a:p>
            <a:fld id="{256927E9-87D5-2842-90BD-5CC66216A15A}" type="slidenum">
              <a:rPr lang="en-US" smtClean="0"/>
              <a:t>14</a:t>
            </a:fld>
            <a:endParaRPr lang="en-US" dirty="0"/>
          </a:p>
        </p:txBody>
      </p:sp>
    </p:spTree>
    <p:extLst>
      <p:ext uri="{BB962C8B-B14F-4D97-AF65-F5344CB8AC3E}">
        <p14:creationId xmlns:p14="http://schemas.microsoft.com/office/powerpoint/2010/main" val="3480027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An</a:t>
            </a:r>
            <a:r>
              <a:rPr lang="en-US" baseline="0" dirty="0" smtClean="0"/>
              <a:t> idea…just one…there could be many, there could be many better…but an idea for what could be an illustrative STRATEGIC FRAMEWORK THAT CAN HELP TO BREAK THE BINARY and SERVE AS WELL AS A PRACTICAL DESIGN TOOL, NO MATTER OUR CORE DISCIPLINE</a:t>
            </a:r>
          </a:p>
          <a:p>
            <a:pPr marL="171450" indent="-171450">
              <a:buFont typeface="Arial"/>
              <a:buChar char="•"/>
            </a:pPr>
            <a:endParaRPr lang="en-US" baseline="0" dirty="0" smtClean="0"/>
          </a:p>
          <a:p>
            <a:pPr marL="171450" indent="-171450">
              <a:buFont typeface="Arial" charset="0"/>
              <a:buChar char="•"/>
            </a:pPr>
            <a:r>
              <a:rPr lang="en-US" sz="1200" kern="1200" dirty="0" smtClean="0">
                <a:solidFill>
                  <a:schemeClr val="tx1"/>
                </a:solidFill>
                <a:effectLst/>
                <a:latin typeface="+mn-lt"/>
                <a:ea typeface="+mn-ea"/>
                <a:cs typeface="+mn-cs"/>
              </a:rPr>
              <a:t>This is a different kind of model. Prevailing conventional models are two-dimensional and stationary.  They are FLAT DEPICTIONS OF “FLAT” CONCEPTS.  They’re unable to capture the often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dynamic nature of the challenges we confront, and the consequences we generate.  They usually FAIL AS A RESULT TO STIMULATE TRULY BREAK-OUT THINKING OR BREAK-OUT RESULTS.  While a</a:t>
            </a:r>
            <a:r>
              <a:rPr lang="en-US" sz="1200" kern="1200" baseline="0" dirty="0" smtClean="0">
                <a:solidFill>
                  <a:schemeClr val="tx1"/>
                </a:solidFill>
                <a:effectLst/>
                <a:latin typeface="+mn-lt"/>
                <a:ea typeface="+mn-ea"/>
                <a:cs typeface="+mn-cs"/>
              </a:rPr>
              <a:t> model like this is </a:t>
            </a:r>
            <a:r>
              <a:rPr lang="en-US" sz="1200" kern="1200" dirty="0" smtClean="0">
                <a:solidFill>
                  <a:schemeClr val="tx1"/>
                </a:solidFill>
                <a:effectLst/>
                <a:latin typeface="+mn-lt"/>
                <a:ea typeface="+mn-ea"/>
                <a:cs typeface="+mn-cs"/>
              </a:rPr>
              <a:t>unable to “animate” itself from the page, it’s intended to be visualized in a three-dimensional space, and to be visualized in motion.  Perhaps fittingly, you have to use your imagination to animate it.  </a:t>
            </a:r>
          </a:p>
          <a:p>
            <a:pPr marL="0" indent="0">
              <a:buFont typeface="Arial" charset="0"/>
              <a:buNone/>
            </a:pPr>
            <a:endParaRPr lang="en-US" sz="1200" kern="1200" baseline="0" dirty="0" smtClean="0">
              <a:solidFill>
                <a:schemeClr val="tx1"/>
              </a:solidFill>
              <a:effectLst/>
              <a:latin typeface="+mn-lt"/>
              <a:ea typeface="+mn-ea"/>
              <a:cs typeface="+mn-cs"/>
            </a:endParaRPr>
          </a:p>
          <a:p>
            <a:pPr marL="171450" indent="-171450">
              <a:buFont typeface="Arial" charset="0"/>
              <a:buChar char="•"/>
            </a:pPr>
            <a:r>
              <a:rPr lang="en-US" baseline="0" dirty="0" smtClean="0"/>
              <a:t>It’s a model in motion like a carrousel.  Its motion is the best way to explain its meaning…(CLICK)</a:t>
            </a:r>
          </a:p>
          <a:p>
            <a:pPr marL="171450" indent="-171450">
              <a:buFont typeface="Arial"/>
              <a:buChar char="•"/>
            </a:pPr>
            <a:endParaRPr lang="en-US" baseline="0" dirty="0" smtClean="0"/>
          </a:p>
          <a:p>
            <a:pPr marL="171450" indent="-171450">
              <a:buFont typeface="Arial"/>
              <a:buChar char="•"/>
            </a:pPr>
            <a:r>
              <a:rPr lang="en-US" baseline="0" dirty="0" smtClean="0"/>
              <a:t>The question it invites is: What promising transdisciplinary design approaches sit at THE SWEET SPOT?</a:t>
            </a:r>
          </a:p>
          <a:p>
            <a:pPr marL="171450" indent="-171450">
              <a:buFont typeface="Arial"/>
              <a:buChar char="•"/>
            </a:pPr>
            <a:endParaRPr lang="en-US" baseline="0" dirty="0" smtClean="0"/>
          </a:p>
          <a:p>
            <a:pPr marL="171450" indent="-171450">
              <a:buFont typeface="Arial"/>
              <a:buChar char="•"/>
            </a:pPr>
            <a:r>
              <a:rPr lang="en-US" baseline="0" dirty="0" smtClean="0"/>
              <a:t>(CLICK) And the cost of our understanding and approach being “out of balance”…we know too well.</a:t>
            </a:r>
          </a:p>
          <a:p>
            <a:pPr marL="171450" indent="-171450">
              <a:buFont typeface="Arial"/>
              <a:buChar cha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A model like this is intended to SPEAK </a:t>
            </a:r>
            <a:r>
              <a:rPr lang="en-US" i="1" baseline="0" dirty="0" smtClean="0"/>
              <a:t>IMPLICITLY</a:t>
            </a:r>
            <a:r>
              <a:rPr lang="en-US" baseline="0" dirty="0" smtClean="0"/>
              <a:t> TO THE COMMON ORIGIN OF THE CHALLENGES WE CONFRONT, and </a:t>
            </a:r>
            <a:r>
              <a:rPr lang="en-US" i="1" baseline="0" dirty="0" smtClean="0"/>
              <a:t>EXPLICITLY</a:t>
            </a:r>
            <a:r>
              <a:rPr lang="en-US" baseline="0" dirty="0" smtClean="0"/>
              <a:t> TO THE SHARED REQUIREMENTS OF OUR RESPONSE.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It’s meant to underscore that </a:t>
            </a:r>
            <a:r>
              <a:rPr lang="en-US" sz="1200" baseline="0" dirty="0" smtClean="0"/>
              <a:t>each of the challenges we confront, no matter where we find them or how we are called to them, are manifestations of a COMBINED FAILURE OF CONSERVATION AND DEVELOPMENT.  That the two </a:t>
            </a:r>
            <a:r>
              <a:rPr lang="en-US" sz="1200" u="sng" baseline="0" dirty="0" smtClean="0"/>
              <a:t>cannot</a:t>
            </a:r>
            <a:r>
              <a:rPr lang="en-US" sz="1200" baseline="0" dirty="0" smtClean="0"/>
              <a:t> be separated in causation.  And nor can they be separated from the critical dimensions that anchor and animate them.</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sz="1200" baseline="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aseline="0" dirty="0" smtClean="0"/>
              <a:t>It’s meant to underscore that </a:t>
            </a:r>
            <a:r>
              <a:rPr lang="en-US" sz="1200" baseline="0" dirty="0" smtClean="0"/>
              <a:t>if, in our actions or reactions, we FAIL TO CONSERVE </a:t>
            </a:r>
            <a:r>
              <a:rPr lang="en-US" sz="1200" i="1" baseline="0" dirty="0" smtClean="0"/>
              <a:t>AND</a:t>
            </a:r>
            <a:r>
              <a:rPr lang="en-US" sz="1200" baseline="0" dirty="0" smtClean="0"/>
              <a:t> DEVELOP – NO MATTER THE FRAME WE PUT AROUND our work – we will fail to meet the demands of our time. While our projects may meet short-term objectives, our work will fail to ignite systemic change at large scale.  (If, for example, our focus remains exclusively or even fundamentally about ecological research, eco-friendly livelihoods and law enforcement on one hand, or about poverty alleviation, livelihood preservation and democratic governance on the other, our work is destined to be out of balance, out of depth and will fail to sustain impact.)</a:t>
            </a:r>
            <a:endParaRPr lang="en-US" baseline="0" dirty="0" smtClean="0"/>
          </a:p>
          <a:p>
            <a:pPr marL="171450" indent="-171450">
              <a:buFont typeface="Arial"/>
              <a:buChar cha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dirty="0" smtClean="0"/>
              <a:t>It</a:t>
            </a:r>
            <a:r>
              <a:rPr lang="en-US" sz="1200" baseline="0" dirty="0" smtClean="0"/>
              <a:t>’s meant to inspire </a:t>
            </a:r>
            <a:r>
              <a:rPr lang="en-US" sz="1200" dirty="0" smtClean="0"/>
              <a:t>movement TOWARDS A FOCUS ON FULL </a:t>
            </a:r>
            <a:r>
              <a:rPr lang="en-US" sz="1200" i="1" dirty="0" smtClean="0"/>
              <a:t>ECOSYSTEM or NETWORK</a:t>
            </a:r>
            <a:r>
              <a:rPr lang="en-US" sz="1200" i="1" baseline="0" dirty="0" smtClean="0"/>
              <a:t> INTEGRITY</a:t>
            </a:r>
            <a:r>
              <a:rPr lang="en-US" sz="1200" dirty="0" smtClean="0"/>
              <a:t>, HUMAN AND WILD, BIOLOGICAL, SOCIAL, POLITICAL, JUDICIAL AND ECONOMIC, IN </a:t>
            </a:r>
            <a:r>
              <a:rPr lang="en-US" sz="1200" i="1" dirty="0" smtClean="0"/>
              <a:t>ALL</a:t>
            </a:r>
            <a:r>
              <a:rPr lang="en-US" sz="1200" dirty="0" smtClean="0"/>
              <a:t> SETTINGS AND CIRCUMSTANCE,</a:t>
            </a:r>
            <a:r>
              <a:rPr lang="en-US" sz="1200" baseline="0" dirty="0" smtClean="0"/>
              <a:t> </a:t>
            </a:r>
            <a:r>
              <a:rPr lang="en-US" sz="1200" i="1" baseline="0" dirty="0" smtClean="0"/>
              <a:t>REGARDLESS</a:t>
            </a:r>
            <a:r>
              <a:rPr lang="en-US" sz="1200" baseline="0" dirty="0" smtClean="0"/>
              <a:t> OF THE SCALE OF WHAT WE ARE ADDRESSING OR DESIGNING.</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sz="1200" baseline="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aseline="0" dirty="0" smtClean="0"/>
              <a:t>Five important attributes: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baseline="0" dirty="0" smtClean="0"/>
          </a:p>
          <a:p>
            <a:pPr marL="171450" indent="-171450">
              <a:buFont typeface="Arial"/>
              <a:buChar char="•"/>
            </a:pPr>
            <a:r>
              <a:rPr lang="en-US" baseline="0" dirty="0" smtClean="0"/>
              <a:t>1) Notice that the “center” of this framework is NOT either of our disciplines, but rather “PROGRESS.”  The more we actually VISUALIZE – back to the stellar system – </a:t>
            </a:r>
            <a:r>
              <a:rPr lang="en-US" i="1" baseline="0" dirty="0" smtClean="0"/>
              <a:t>that the center of gravity (of impact) lies apart and between us, </a:t>
            </a:r>
            <a:r>
              <a:rPr lang="en-US" i="0" baseline="0" dirty="0" smtClean="0"/>
              <a:t>the more impactful we will be, and the less reflexively protective we will be of convention and brand.</a:t>
            </a:r>
          </a:p>
          <a:p>
            <a:pPr marL="171450" indent="-171450">
              <a:buFont typeface="Arial"/>
              <a:buChar char="•"/>
            </a:pPr>
            <a:endParaRPr lang="en-US" i="0" baseline="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2)</a:t>
            </a:r>
            <a:r>
              <a:rPr lang="en-US" baseline="0" dirty="0" smtClean="0"/>
              <a:t> The framework IS AN ARGUMENT FOR A “WHOLE-OF-SYSTEM”  or “WHOLE-OF-NETWORK” APPROACH, SO THAT OUR WORK CAN BE EFFECTIVE AND ENDURING. (W</a:t>
            </a:r>
            <a:r>
              <a:rPr lang="en-US" dirty="0" smtClean="0"/>
              <a:t>e tend to readily recognize this in our language but often fail to adequately incorporate it in our design</a:t>
            </a:r>
            <a:r>
              <a:rPr lang="en-US" baseline="0" dirty="0" smtClean="0"/>
              <a:t> work.) We EACH must </a:t>
            </a:r>
            <a:r>
              <a:rPr lang="en-US" sz="1200" baseline="0" dirty="0" smtClean="0"/>
              <a:t>e</a:t>
            </a:r>
            <a:r>
              <a:rPr lang="en-US" sz="1200" dirty="0" smtClean="0"/>
              <a:t>xpand what falls within our range of responsibility to consider, balance, mitigate or protect, or what we should be mindful not to trigger or escalate</a:t>
            </a:r>
            <a:r>
              <a:rPr lang="en-US" sz="1200" i="0" dirty="0" smtClean="0"/>
              <a:t>.</a:t>
            </a:r>
            <a:r>
              <a:rPr lang="en-US" sz="1200" i="0" baseline="0" dirty="0" smtClean="0"/>
              <a:t>  </a:t>
            </a:r>
            <a:r>
              <a:rPr lang="en-US" baseline="0" dirty="0" smtClean="0"/>
              <a:t>Our impact will otherwise be hollow, counterproductive, muted over time by a failure of individual or institutional incentive, and too often short-lived.  [Without attention to the integrity of justice systems, for example, enforcement (whether it be of poaching or human rights protections) will be weak; without equity, governance and regulation will be hollow; without civilian space, little of what we support or help create can be expected to sustain.]</a:t>
            </a:r>
          </a:p>
          <a:p>
            <a:pPr marL="171450" indent="-171450">
              <a:buFont typeface="Arial"/>
              <a:buChar cha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3) Setting the model IN MOTION is to underscore that the system of LIFE ITSELF is DYNAMIC and its parts dynamically AT PLAY. </a:t>
            </a:r>
            <a:r>
              <a:rPr lang="en-US" sz="1200" kern="1200" dirty="0" smtClean="0">
                <a:solidFill>
                  <a:schemeClr val="tx1"/>
                </a:solidFill>
                <a:effectLst/>
                <a:latin typeface="+mn-lt"/>
                <a:ea typeface="+mn-ea"/>
                <a:cs typeface="+mn-cs"/>
              </a:rPr>
              <a:t>There is a kind of </a:t>
            </a:r>
            <a:r>
              <a:rPr lang="en-US" sz="1200" i="0" kern="1200" dirty="0" smtClean="0">
                <a:solidFill>
                  <a:schemeClr val="tx1"/>
                </a:solidFill>
                <a:effectLst/>
                <a:latin typeface="+mn-lt"/>
                <a:ea typeface="+mn-ea"/>
                <a:cs typeface="+mn-cs"/>
              </a:rPr>
              <a:t>“UNITY OF THE WHOLE; AUTONOMY OF THE PARTS” </a:t>
            </a:r>
            <a:r>
              <a:rPr lang="en-US" sz="1200" kern="1200" dirty="0" smtClean="0">
                <a:solidFill>
                  <a:schemeClr val="tx1"/>
                </a:solidFill>
                <a:effectLst/>
                <a:latin typeface="+mn-lt"/>
                <a:ea typeface="+mn-ea"/>
                <a:cs typeface="+mn-cs"/>
              </a:rPr>
              <a:t>philosophy that underpins both my central contention as well as the framework model itself.  </a:t>
            </a:r>
            <a:r>
              <a:rPr lang="en-US" baseline="0" dirty="0" smtClean="0"/>
              <a:t>Exceptional project design comes from understanding how the system operates, how it’s in motion, and the creative tension and feedback loops that exist between its various parts that magnify, or disable, progress. Its parts balance, restrain and propel each other in accordance to the ATTENTION WE GIVE THEM -- creating a kind of multidimensional system of weight and balance -- and speed.  Its parts are NOT IN CONFLICT with one another (not philosophically, not conceptually, and not operationally).  They are </a:t>
            </a:r>
            <a:r>
              <a:rPr lang="en-US" i="1" baseline="0" dirty="0" smtClean="0"/>
              <a:t>WHOLLY</a:t>
            </a:r>
            <a:r>
              <a:rPr lang="en-US" baseline="0" dirty="0" smtClean="0"/>
              <a:t> INTERDEPENDENT.  If they are thoughtfully tended -- if we THOUGHTFULLY DISRUPT AND THOUGHTFULLY REBALANCE -- we have then a kind of HARMONIZATION OF EFFORT (a HARMONY OF DESIGN) that gives us balance, momentum and lift, symbolic of an accelerated scale of change.  (We can even reach a kind of positive tipping point where MOMENTUM is maintained through the model’s mutually reinforcing efficiencies, where ongoing impact on any one variable can sustain the speed and lift of others (imagine a game of multi-ball tetherball)).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4) It’s fair to question the POTENTIAL (significant) IMPLICATIONS OF A MODEL LIKE THIS TO OUR ORGANIZATIONS AND OUR TEAMS. Would it compel our teams to address</a:t>
            </a:r>
            <a:r>
              <a:rPr lang="en-US" i="1" baseline="0" dirty="0" smtClean="0"/>
              <a:t> equally </a:t>
            </a:r>
            <a:r>
              <a:rPr lang="en-US" baseline="0" dirty="0" smtClean="0"/>
              <a:t>every tether and variable reflected here, or to expect our projects to impact them all equally?  No.  That would be impractical, inadvisable and, from a physics standpoint with the model in motion, unnecessary.  Leverage and sequencing, and prioritization, will always matter.  Would it challenge us however to look with fresh eyes at what span of engagement is possible and necessary?  Yes.  Would it invite us to rethink and remap our own organization’s “boundaries,” our core competencies – as doing so would not only NOT DILUTE our core values, it would PRESERVE THEM?  Yes.  Would it inspire our organizations to begin to re-mold and re-define, to evolve into something more than purely a conservation organization, or a development one?  Perhaps.  Would it support an argument, as a matter of strategy, that a coalition of organizations, capable of a broad, balanced and harmonized scope of creative work, be a prerequisite to any engagement?  Perhaps.  Would it compel us to recognize the significant “IMPACT DIVIDEND” a deeper convergence of disciplinary expertise brings, not just across a coalition of our organizations but </a:t>
            </a:r>
            <a:r>
              <a:rPr lang="en-US" i="1" baseline="0" dirty="0" smtClean="0"/>
              <a:t>within them</a:t>
            </a:r>
            <a:r>
              <a:rPr lang="en-US" baseline="0" dirty="0" smtClean="0"/>
              <a:t>?  Yes.  </a:t>
            </a:r>
          </a:p>
          <a:p>
            <a:pPr marL="171450" indent="-171450">
              <a:buFont typeface="Arial"/>
              <a:buChar cha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5) Irrespective of all of this, the framework suggests something immediate and important purely from a conservation standpoint.  We’ve got to do better than simply brand our work “PEOPLE-CENTERED or COMMUNITY-CENTERED CONSERVATION,” and define that approach by our attention to perceptions, behaviors, incentives, and resource strategies, our study of communication and theories of behavior change, or our incorporation of RBA models, livelihood studies and social research.  Conservation is more than just a “social process.”  And we must do more than simply “take account of human needs” and “human agency.”  While new attention to “working landscapes,” “ecosystem-based adaptation,” and “spatial planning” are promising, our obligations to people and societies – and the system of life itself -- in fact exceed it.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sz="1200" kern="1200" baseline="0" dirty="0" smtClean="0">
              <a:solidFill>
                <a:schemeClr val="tx1"/>
              </a:solidFill>
              <a:effectLst/>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 typeface="Arial" charset="0"/>
              <a:buNone/>
              <a:tabLst/>
              <a:defRPr/>
            </a:pPr>
            <a:r>
              <a:rPr lang="en-US" sz="1200" kern="1200" dirty="0" smtClean="0">
                <a:solidFill>
                  <a:schemeClr val="tx1"/>
                </a:solidFill>
                <a:effectLst/>
                <a:latin typeface="+mn-lt"/>
                <a:ea typeface="+mn-ea"/>
                <a:cs typeface="+mn-cs"/>
              </a:rPr>
              <a:t>EQUALLY, the framework suggests we’ve got to do better than SIMPLY RE-BRAND OUR DEVELOPMENT WORK under the now popular guise of “climate change adaptation or resilience” or “climate and social security.”  While this new labeling can make for a kind of EASY ON-RAMP TO CAPTURE DONORS oriented or pivoting towards environmental causes, it has largely failed to produce a proportionate change to development methodology or design.  Nor, can we continue to shield development work from ripe critique by emphasizing our commitment to “sustainable development.”  Without </a:t>
            </a:r>
            <a:r>
              <a:rPr lang="en-US" sz="1200" i="1" kern="1200" dirty="0" smtClean="0">
                <a:solidFill>
                  <a:schemeClr val="tx1"/>
                </a:solidFill>
                <a:effectLst/>
                <a:latin typeface="+mn-lt"/>
                <a:ea typeface="+mn-ea"/>
                <a:cs typeface="+mn-cs"/>
              </a:rPr>
              <a:t>recognizable</a:t>
            </a:r>
            <a:r>
              <a:rPr lang="en-US" sz="1200" kern="1200" dirty="0" smtClean="0">
                <a:solidFill>
                  <a:schemeClr val="tx1"/>
                </a:solidFill>
                <a:effectLst/>
                <a:latin typeface="+mn-lt"/>
                <a:ea typeface="+mn-ea"/>
                <a:cs typeface="+mn-cs"/>
              </a:rPr>
              <a:t> change to </a:t>
            </a:r>
            <a:r>
              <a:rPr lang="en-US" sz="1200" i="1" kern="1200" dirty="0" smtClean="0">
                <a:solidFill>
                  <a:schemeClr val="tx1"/>
                </a:solidFill>
                <a:effectLst/>
                <a:latin typeface="+mn-lt"/>
                <a:ea typeface="+mn-ea"/>
                <a:cs typeface="+mn-cs"/>
              </a:rPr>
              <a:t>how we perceive our fundamental obligations</a:t>
            </a:r>
            <a:r>
              <a:rPr lang="en-US" sz="1200" kern="1200" dirty="0" smtClean="0">
                <a:solidFill>
                  <a:schemeClr val="tx1"/>
                </a:solidFill>
                <a:effectLst/>
                <a:latin typeface="+mn-lt"/>
                <a:ea typeface="+mn-ea"/>
                <a:cs typeface="+mn-cs"/>
              </a:rPr>
              <a:t> as practitioners, the labels are trendy but too often hollow.  They’re white noise</a:t>
            </a:r>
            <a:r>
              <a:rPr lang="is-I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background static.</a:t>
            </a:r>
            <a:r>
              <a:rPr lang="en-US" sz="1200" kern="1200" dirty="0" smtClean="0">
                <a:solidFill>
                  <a:schemeClr val="tx1"/>
                </a:solidFill>
                <a:effectLst/>
                <a:latin typeface="+mn-lt"/>
                <a:ea typeface="+mn-ea"/>
                <a:cs typeface="+mn-cs"/>
              </a:rPr>
              <a:t>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[Note: An interesting CASE STUDY, just one, to look at through the prism of a framework such as this is how each of our disciplines confronts the TWIN atrocities of the illegal wildlife trade on one hand and human trafficking on the other. Trafficking of ANY KIND results from the same fundamental and potent mix of destitution and opportunity.  Their commonalities are striking, and so too must be our response.  Does a framework like this help demonstrate that BOTH forms of illegal cross-border crime showcase a failure of policy, enforcement and incentive – that trafficking by its nature, no matter its target, is born from a COMBINED FAILURE of conservation AND development – that where illegal trafficking occurs, the disc is NOT spinning so to speak, the tethers that should anchor our work and give momentum to the change we seek (justice, equity, governance, civil space, and stewardship) are NOT ADEQUATELY TENDED?  If so, it would suggest that were they to be, such multi-dimensional efforts to eradicate one form of trafficking would weaken the systemic foundation of its other forms.  How much more effective could we be were we to recognize the common roots of our targets and act on them together?]  </a:t>
            </a:r>
            <a:r>
              <a:rPr lang="en-US" sz="1200" kern="1200" dirty="0" smtClean="0">
                <a:solidFill>
                  <a:schemeClr val="tx1"/>
                </a:solidFill>
                <a:effectLst/>
                <a:latin typeface="+mn-lt"/>
                <a:ea typeface="+mn-ea"/>
                <a:cs typeface="+mn-cs"/>
              </a:rPr>
              <a:t>    </a:t>
            </a:r>
          </a:p>
          <a:p>
            <a:pPr marL="171450" indent="-171450">
              <a:buFont typeface="Arial"/>
              <a:buChar char="•"/>
            </a:pPr>
            <a:endParaRPr lang="en-US" baseline="0" dirty="0" smtClean="0"/>
          </a:p>
          <a:p>
            <a:pPr marL="0" indent="0">
              <a:buFont typeface="Arial"/>
              <a:buNone/>
            </a:pPr>
            <a:endParaRPr lang="en-US" baseline="0" dirty="0" smtClean="0"/>
          </a:p>
          <a:p>
            <a:pPr marL="171450" indent="-171450">
              <a:buFont typeface="Arial"/>
              <a:buChar char="•"/>
            </a:pPr>
            <a:r>
              <a:rPr lang="en-US" baseline="0" dirty="0" smtClean="0"/>
              <a:t>So whether or not we use a framework and design tool like this commonly, </a:t>
            </a:r>
            <a:r>
              <a:rPr lang="en-US" i="1" baseline="0" dirty="0" smtClean="0"/>
              <a:t>ACROSS DISCIPLINES AND ORGANIZATIONS IN A TRANSDISCIPLINARY SPIRIT, </a:t>
            </a:r>
            <a:r>
              <a:rPr lang="en-US" baseline="0" dirty="0" smtClean="0"/>
              <a:t>we should at the very least MINE it, or something like it, for what it can remind us we may be failing </a:t>
            </a:r>
            <a:r>
              <a:rPr lang="en-US" i="0" baseline="0" dirty="0" smtClean="0"/>
              <a:t>to consider, engage and influence</a:t>
            </a:r>
            <a:r>
              <a:rPr lang="en-US" baseline="0" dirty="0" smtClean="0"/>
              <a:t> </a:t>
            </a:r>
            <a:r>
              <a:rPr lang="en-US" i="1" baseline="0" dirty="0" smtClean="0"/>
              <a:t>within our own work</a:t>
            </a:r>
            <a:r>
              <a:rPr lang="en-US" i="0" baseline="0" dirty="0" smtClean="0"/>
              <a:t>. </a:t>
            </a:r>
          </a:p>
          <a:p>
            <a:pPr marL="171450" indent="-171450">
              <a:buFont typeface="Arial"/>
              <a:buChar char="•"/>
            </a:pPr>
            <a:endParaRPr lang="en-US" i="0" baseline="0" dirty="0" smtClean="0"/>
          </a:p>
          <a:p>
            <a:pPr marL="171450" indent="-171450">
              <a:buFont typeface="Arial"/>
              <a:buChar char="•"/>
            </a:pPr>
            <a:r>
              <a:rPr lang="en-US" i="0" dirty="0" smtClean="0"/>
              <a:t>And should a coalition </a:t>
            </a:r>
            <a:r>
              <a:rPr lang="en-US" i="0" baseline="0" dirty="0" smtClean="0"/>
              <a:t>of organizations stand up at a site, perhaps it reminds us of the crucial scope and balance necessary for our joint efforts to really impact.  </a:t>
            </a:r>
            <a:endParaRPr lang="en-US" i="0"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256927E9-87D5-2842-90BD-5CC66216A15A}" type="slidenum">
              <a:rPr lang="en-US" smtClean="0"/>
              <a:t>15</a:t>
            </a:fld>
            <a:endParaRPr lang="en-US" dirty="0"/>
          </a:p>
        </p:txBody>
      </p:sp>
    </p:spTree>
    <p:extLst>
      <p:ext uri="{BB962C8B-B14F-4D97-AF65-F5344CB8AC3E}">
        <p14:creationId xmlns:p14="http://schemas.microsoft.com/office/powerpoint/2010/main" val="329770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aseline="0" dirty="0" smtClean="0"/>
              <a:t>As Winston Churchill said, “However beautiful the strategy, you should occasionally look at the results.”  We have a single supreme imperative with any effort like this.</a:t>
            </a:r>
            <a:endParaRPr lang="en-US" dirty="0" smtClean="0"/>
          </a:p>
          <a:p>
            <a:endParaRPr lang="en-US" dirty="0" smtClean="0"/>
          </a:p>
          <a:p>
            <a:pPr marL="171450" indent="-171450">
              <a:buFont typeface="Arial"/>
              <a:buChar char="•"/>
            </a:pPr>
            <a:r>
              <a:rPr lang="en-US" dirty="0" smtClean="0"/>
              <a:t>(CLICK) through</a:t>
            </a:r>
          </a:p>
          <a:p>
            <a:pPr marL="171450" indent="-171450">
              <a:buFont typeface="Arial"/>
              <a:buChar char="•"/>
            </a:pPr>
            <a:endParaRPr lang="en-US" dirty="0" smtClean="0"/>
          </a:p>
          <a:p>
            <a:pPr marL="171450" indent="-171450">
              <a:buFont typeface="Arial"/>
              <a:buChar char="•"/>
            </a:pPr>
            <a:r>
              <a:rPr lang="en-US" dirty="0" smtClean="0"/>
              <a:t>(CLICK) And if the</a:t>
            </a:r>
            <a:r>
              <a:rPr lang="en-US" baseline="0" dirty="0" smtClean="0"/>
              <a:t> answer is no, then what will?</a:t>
            </a:r>
          </a:p>
          <a:p>
            <a:pPr marL="171450" indent="-171450">
              <a:buFont typeface="Arial"/>
              <a:buChar char="•"/>
            </a:pPr>
            <a:endParaRPr lang="en-US" baseline="0" dirty="0" smtClean="0"/>
          </a:p>
          <a:p>
            <a:pPr marL="171450" indent="-171450">
              <a:buFont typeface="Arial"/>
              <a:buChar char="•"/>
            </a:pPr>
            <a:r>
              <a:rPr lang="en-US" baseline="0" dirty="0" smtClean="0"/>
              <a:t>(CLICK) Because this is the calling of our time.</a:t>
            </a:r>
            <a:endParaRPr lang="en-US" dirty="0"/>
          </a:p>
        </p:txBody>
      </p:sp>
      <p:sp>
        <p:nvSpPr>
          <p:cNvPr id="4" name="Slide Number Placeholder 3"/>
          <p:cNvSpPr>
            <a:spLocks noGrp="1"/>
          </p:cNvSpPr>
          <p:nvPr>
            <p:ph type="sldNum" sz="quarter" idx="10"/>
          </p:nvPr>
        </p:nvSpPr>
        <p:spPr/>
        <p:txBody>
          <a:bodyPr/>
          <a:lstStyle/>
          <a:p>
            <a:fld id="{256927E9-87D5-2842-90BD-5CC66216A15A}" type="slidenum">
              <a:rPr lang="en-US" smtClean="0"/>
              <a:t>16</a:t>
            </a:fld>
            <a:endParaRPr lang="en-US" dirty="0"/>
          </a:p>
        </p:txBody>
      </p:sp>
    </p:spTree>
    <p:extLst>
      <p:ext uri="{BB962C8B-B14F-4D97-AF65-F5344CB8AC3E}">
        <p14:creationId xmlns:p14="http://schemas.microsoft.com/office/powerpoint/2010/main" val="2868104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And it’s an invitation to inspire</a:t>
            </a:r>
            <a:r>
              <a:rPr lang="en-US" baseline="0" dirty="0" smtClean="0"/>
              <a:t> a future that </a:t>
            </a:r>
            <a:r>
              <a:rPr lang="en-US" dirty="0" smtClean="0"/>
              <a:t>is an</a:t>
            </a:r>
            <a:r>
              <a:rPr lang="en-US" baseline="0" dirty="0" smtClean="0"/>
              <a:t> exciting – AND OVERDUE – one.</a:t>
            </a:r>
          </a:p>
          <a:p>
            <a:pPr marL="171450" indent="-171450">
              <a:buFont typeface="Arial"/>
              <a:buChar char="•"/>
            </a:pPr>
            <a:endParaRPr lang="en-US" baseline="0" dirty="0" smtClean="0"/>
          </a:p>
          <a:p>
            <a:pPr marL="171450" indent="-171450">
              <a:buFont typeface="Arial"/>
              <a:buChar char="•"/>
            </a:pPr>
            <a:r>
              <a:rPr lang="en-US" dirty="0" smtClean="0"/>
              <a:t> (CLICK) through</a:t>
            </a:r>
          </a:p>
          <a:p>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56927E9-87D5-2842-90BD-5CC66216A15A}" type="slidenum">
              <a:rPr lang="en-US" smtClean="0"/>
              <a:t>17</a:t>
            </a:fld>
            <a:endParaRPr lang="en-US" dirty="0"/>
          </a:p>
        </p:txBody>
      </p:sp>
    </p:spTree>
    <p:extLst>
      <p:ext uri="{BB962C8B-B14F-4D97-AF65-F5344CB8AC3E}">
        <p14:creationId xmlns:p14="http://schemas.microsoft.com/office/powerpoint/2010/main" val="3493293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dirty="0" smtClean="0"/>
              <a:t>I’ll leave you with two parting (or beginning) thoughts.</a:t>
            </a:r>
          </a:p>
          <a:p>
            <a:pPr marL="171450" indent="-171450">
              <a:buFont typeface="Arial"/>
              <a:buChar char="•"/>
            </a:pPr>
            <a:endParaRPr lang="en-US" sz="1200" dirty="0" smtClean="0"/>
          </a:p>
          <a:p>
            <a:pPr marL="171450" indent="-171450">
              <a:buFont typeface="Arial"/>
              <a:buChar char="•"/>
            </a:pPr>
            <a:r>
              <a:rPr lang="en-US" sz="1200" dirty="0" smtClean="0"/>
              <a:t>What might we succeed</a:t>
            </a:r>
            <a:r>
              <a:rPr lang="en-US" sz="1200" baseline="0" dirty="0" smtClean="0"/>
              <a:t> at</a:t>
            </a:r>
            <a:r>
              <a:rPr lang="is-IS" sz="1200" baseline="0" dirty="0" smtClean="0"/>
              <a:t>…a convergence that defies convetional boundaries, purviews and biases THAT KEEP OUR SIGHTS FIXED ON INTEGRATED PROGRAMMING OR INTEGRATED RESEARCH RATHER THAN ON A MORE POWERFUL CONVERGENCE OF APPROACH.</a:t>
            </a:r>
          </a:p>
          <a:p>
            <a:pPr marL="171450" indent="-171450">
              <a:buFont typeface="Arial"/>
              <a:buChar char="•"/>
            </a:pPr>
            <a:endParaRPr lang="is-IS" sz="1200" baseline="0" dirty="0" smtClean="0"/>
          </a:p>
          <a:p>
            <a:pPr marL="171450" indent="-171450">
              <a:buFont typeface="Arial"/>
              <a:buChar char="•"/>
            </a:pPr>
            <a:r>
              <a:rPr lang="is-IS" sz="1200" baseline="0" dirty="0" smtClean="0"/>
              <a:t>WHAT CAN IT UNLEASH AND INSPIRE?</a:t>
            </a:r>
            <a:endParaRPr lang="en-US" sz="1200" dirty="0" smtClean="0"/>
          </a:p>
          <a:p>
            <a:pPr marL="171450" indent="-171450">
              <a:buFont typeface="Arial"/>
              <a:buChar char="•"/>
            </a:pPr>
            <a:endParaRPr lang="en-US" sz="1200" dirty="0" smtClean="0"/>
          </a:p>
        </p:txBody>
      </p:sp>
      <p:sp>
        <p:nvSpPr>
          <p:cNvPr id="4" name="Slide Number Placeholder 3"/>
          <p:cNvSpPr>
            <a:spLocks noGrp="1"/>
          </p:cNvSpPr>
          <p:nvPr>
            <p:ph type="sldNum" sz="quarter" idx="10"/>
          </p:nvPr>
        </p:nvSpPr>
        <p:spPr/>
        <p:txBody>
          <a:bodyPr/>
          <a:lstStyle/>
          <a:p>
            <a:fld id="{256927E9-87D5-2842-90BD-5CC66216A15A}" type="slidenum">
              <a:rPr lang="en-US" smtClean="0"/>
              <a:t>18</a:t>
            </a:fld>
            <a:endParaRPr lang="en-US" dirty="0"/>
          </a:p>
        </p:txBody>
      </p:sp>
    </p:spTree>
    <p:extLst>
      <p:ext uri="{BB962C8B-B14F-4D97-AF65-F5344CB8AC3E}">
        <p14:creationId xmlns:p14="http://schemas.microsoft.com/office/powerpoint/2010/main" val="3956996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Let’s work together.</a:t>
            </a:r>
            <a:endParaRPr lang="en-US" dirty="0"/>
          </a:p>
        </p:txBody>
      </p:sp>
      <p:sp>
        <p:nvSpPr>
          <p:cNvPr id="4" name="Slide Number Placeholder 3"/>
          <p:cNvSpPr>
            <a:spLocks noGrp="1"/>
          </p:cNvSpPr>
          <p:nvPr>
            <p:ph type="sldNum" sz="quarter" idx="10"/>
          </p:nvPr>
        </p:nvSpPr>
        <p:spPr/>
        <p:txBody>
          <a:bodyPr/>
          <a:lstStyle/>
          <a:p>
            <a:fld id="{256927E9-87D5-2842-90BD-5CC66216A15A}" type="slidenum">
              <a:rPr lang="en-US" smtClean="0"/>
              <a:t>19</a:t>
            </a:fld>
            <a:endParaRPr lang="en-US" dirty="0"/>
          </a:p>
        </p:txBody>
      </p:sp>
    </p:spTree>
    <p:extLst>
      <p:ext uri="{BB962C8B-B14F-4D97-AF65-F5344CB8AC3E}">
        <p14:creationId xmlns:p14="http://schemas.microsoft.com/office/powerpoint/2010/main" val="2856849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I want to share an idea with you. </a:t>
            </a:r>
            <a:r>
              <a:rPr lang="en-US" baseline="0" dirty="0" smtClean="0"/>
              <a:t>It may at times be provocative, but I hope fun, intriguing and promising.</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a:p>
            <a:pPr marL="171450" indent="-171450">
              <a:buFont typeface="Arial"/>
              <a:buChar char="•"/>
            </a:pPr>
            <a:r>
              <a:rPr lang="en-US" dirty="0" smtClean="0"/>
              <a:t>(CLICK)  What</a:t>
            </a:r>
            <a:r>
              <a:rPr lang="en-US" baseline="0" dirty="0" smtClean="0"/>
              <a:t> might it take to change the course of our fields, the conservation and development disciplines?  (By development, I include our humanitarian colleagues.  And by development, I do not mean super highways and high-rise housing.  I mean the GREAT EQUALIZERS, health, education, economic security, and opportunity.)  Not just our cause, but our organizations themselves, our approach to our work, and the practice we ground ourselves in.</a:t>
            </a:r>
          </a:p>
          <a:p>
            <a:pPr marL="171450" indent="-171450">
              <a:buFont typeface="Arial"/>
              <a:buChar char="•"/>
            </a:pPr>
            <a:endParaRPr lang="en-US" baseline="0" dirty="0" smtClean="0"/>
          </a:p>
          <a:p>
            <a:pPr marL="171450" indent="-171450">
              <a:buFont typeface="Arial"/>
              <a:buChar char="•"/>
            </a:pPr>
            <a:r>
              <a:rPr lang="en-US" baseline="0" dirty="0" smtClean="0"/>
              <a:t>(CLICK) Is there a compelling case to be made for doing so?</a:t>
            </a:r>
          </a:p>
          <a:p>
            <a:pPr marL="171450" indent="-171450">
              <a:buFont typeface="Arial"/>
              <a:buChar char="•"/>
            </a:pPr>
            <a:endParaRPr lang="en-US" baseline="0" dirty="0" smtClean="0"/>
          </a:p>
          <a:p>
            <a:pPr marL="171450" indent="-171450">
              <a:buFont typeface="Arial"/>
              <a:buChar char="•"/>
            </a:pPr>
            <a:r>
              <a:rPr lang="en-US" baseline="0" dirty="0" smtClean="0"/>
              <a:t>I believe there is – and I believe it to be something very much worth our attention, something I think we’re remiss to reject quickly out of a comfort with convention, a loyalty to brand, or perhaps even a measure of some complacency.</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So, what is it, and what might it take to run after it?!</a:t>
            </a:r>
          </a:p>
          <a:p>
            <a:pPr marL="171450" indent="-171450">
              <a:buFont typeface="Arial"/>
              <a:buChar char="•"/>
            </a:pPr>
            <a:endParaRPr lang="en-US" baseline="0" dirty="0" smtClean="0"/>
          </a:p>
          <a:p>
            <a:pPr marL="171450" indent="-171450">
              <a:buFont typeface="Arial"/>
              <a:buChar char="•"/>
            </a:pPr>
            <a:endParaRPr lang="en-US" baseline="0" dirty="0" smtClean="0"/>
          </a:p>
          <a:p>
            <a:pPr marL="171450" indent="-171450">
              <a:buFont typeface="Arial"/>
              <a:buChar char="•"/>
            </a:pPr>
            <a:endParaRPr lang="en-US" baseline="0" dirty="0" smtClean="0"/>
          </a:p>
        </p:txBody>
      </p:sp>
      <p:sp>
        <p:nvSpPr>
          <p:cNvPr id="4" name="Slide Number Placeholder 3"/>
          <p:cNvSpPr>
            <a:spLocks noGrp="1"/>
          </p:cNvSpPr>
          <p:nvPr>
            <p:ph type="sldNum" sz="quarter" idx="10"/>
          </p:nvPr>
        </p:nvSpPr>
        <p:spPr/>
        <p:txBody>
          <a:bodyPr/>
          <a:lstStyle/>
          <a:p>
            <a:fld id="{256927E9-87D5-2842-90BD-5CC66216A15A}" type="slidenum">
              <a:rPr lang="en-US" smtClean="0"/>
              <a:t>2</a:t>
            </a:fld>
            <a:endParaRPr lang="en-US" dirty="0"/>
          </a:p>
        </p:txBody>
      </p:sp>
    </p:spTree>
    <p:extLst>
      <p:ext uri="{BB962C8B-B14F-4D97-AF65-F5344CB8AC3E}">
        <p14:creationId xmlns:p14="http://schemas.microsoft.com/office/powerpoint/2010/main" val="2122245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6927E9-87D5-2842-90BD-5CC66216A15A}" type="slidenum">
              <a:rPr lang="en-US" smtClean="0"/>
              <a:t>20</a:t>
            </a:fld>
            <a:endParaRPr lang="en-US" dirty="0"/>
          </a:p>
        </p:txBody>
      </p:sp>
    </p:spTree>
    <p:extLst>
      <p:ext uri="{BB962C8B-B14F-4D97-AF65-F5344CB8AC3E}">
        <p14:creationId xmlns:p14="http://schemas.microsoft.com/office/powerpoint/2010/main" val="1371452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baseline="0" dirty="0" smtClean="0"/>
          </a:p>
        </p:txBody>
      </p:sp>
      <p:sp>
        <p:nvSpPr>
          <p:cNvPr id="4" name="Slide Number Placeholder 3"/>
          <p:cNvSpPr>
            <a:spLocks noGrp="1"/>
          </p:cNvSpPr>
          <p:nvPr>
            <p:ph type="sldNum" sz="quarter" idx="10"/>
          </p:nvPr>
        </p:nvSpPr>
        <p:spPr/>
        <p:txBody>
          <a:bodyPr/>
          <a:lstStyle/>
          <a:p>
            <a:fld id="{256927E9-87D5-2842-90BD-5CC66216A15A}" type="slidenum">
              <a:rPr lang="en-US" smtClean="0"/>
              <a:t>21</a:t>
            </a:fld>
            <a:endParaRPr lang="en-US" dirty="0"/>
          </a:p>
        </p:txBody>
      </p:sp>
    </p:spTree>
    <p:extLst>
      <p:ext uri="{BB962C8B-B14F-4D97-AF65-F5344CB8AC3E}">
        <p14:creationId xmlns:p14="http://schemas.microsoft.com/office/powerpoint/2010/main" val="1600947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baseline="0" dirty="0" smtClean="0"/>
          </a:p>
        </p:txBody>
      </p:sp>
      <p:sp>
        <p:nvSpPr>
          <p:cNvPr id="4" name="Slide Number Placeholder 3"/>
          <p:cNvSpPr>
            <a:spLocks noGrp="1"/>
          </p:cNvSpPr>
          <p:nvPr>
            <p:ph type="sldNum" sz="quarter" idx="10"/>
          </p:nvPr>
        </p:nvSpPr>
        <p:spPr/>
        <p:txBody>
          <a:bodyPr/>
          <a:lstStyle/>
          <a:p>
            <a:fld id="{256927E9-87D5-2842-90BD-5CC66216A15A}" type="slidenum">
              <a:rPr lang="en-US" smtClean="0"/>
              <a:t>22</a:t>
            </a:fld>
            <a:endParaRPr lang="en-US" dirty="0"/>
          </a:p>
        </p:txBody>
      </p:sp>
    </p:spTree>
    <p:extLst>
      <p:ext uri="{BB962C8B-B14F-4D97-AF65-F5344CB8AC3E}">
        <p14:creationId xmlns:p14="http://schemas.microsoft.com/office/powerpoint/2010/main" val="792095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baseline="0" dirty="0" smtClean="0"/>
          </a:p>
        </p:txBody>
      </p:sp>
      <p:sp>
        <p:nvSpPr>
          <p:cNvPr id="4" name="Slide Number Placeholder 3"/>
          <p:cNvSpPr>
            <a:spLocks noGrp="1"/>
          </p:cNvSpPr>
          <p:nvPr>
            <p:ph type="sldNum" sz="quarter" idx="10"/>
          </p:nvPr>
        </p:nvSpPr>
        <p:spPr/>
        <p:txBody>
          <a:bodyPr/>
          <a:lstStyle/>
          <a:p>
            <a:fld id="{256927E9-87D5-2842-90BD-5CC66216A15A}" type="slidenum">
              <a:rPr lang="en-US" smtClean="0"/>
              <a:t>23</a:t>
            </a:fld>
            <a:endParaRPr lang="en-US" dirty="0"/>
          </a:p>
        </p:txBody>
      </p:sp>
    </p:spTree>
    <p:extLst>
      <p:ext uri="{BB962C8B-B14F-4D97-AF65-F5344CB8AC3E}">
        <p14:creationId xmlns:p14="http://schemas.microsoft.com/office/powerpoint/2010/main" val="1868636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Let’s talk first about the</a:t>
            </a:r>
            <a:r>
              <a:rPr lang="en-US" baseline="0" dirty="0" smtClean="0"/>
              <a:t> larger environment we find ourselves working in.  It is a binary environment – an environment of two parts, of two principal actors -- that still today governs and influences, and limits and constrains, how we operate and think.  </a:t>
            </a:r>
          </a:p>
          <a:p>
            <a:pPr marL="171450" indent="-171450">
              <a:buFont typeface="Arial"/>
              <a:buChar char="•"/>
            </a:pPr>
            <a:endParaRPr lang="en-US" baseline="0" dirty="0" smtClean="0"/>
          </a:p>
          <a:p>
            <a:pPr marL="171450" indent="-171450">
              <a:buFont typeface="Arial"/>
              <a:buChar char="•"/>
            </a:pPr>
            <a:r>
              <a:rPr lang="en-US" baseline="0" dirty="0" smtClean="0"/>
              <a:t>We perceive and describe ourselves – FUNDAMENTALLY, STILL – as either conservationists (CLICK) or development practitioners (CLICK).</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We work for either (CLICK) a conservation organization or (CLICK) a development agency. </a:t>
            </a:r>
          </a:p>
          <a:p>
            <a:pPr marL="171450" indent="-171450">
              <a:buFont typeface="Arial"/>
              <a:buChar char="•"/>
            </a:pPr>
            <a:r>
              <a:rPr lang="en-US" baseline="0" dirty="0" smtClean="0"/>
              <a:t>While we acknowledge that ours are twin disciplines and that our impact depends on each other’s, our fields remain STILL QUITE FAR APART, with evident cost.</a:t>
            </a:r>
          </a:p>
          <a:p>
            <a:pPr marL="171450" indent="-171450">
              <a:buFont typeface="Arial"/>
              <a:buChar char="•"/>
            </a:pPr>
            <a:r>
              <a:rPr lang="en-US" baseline="0" dirty="0" smtClean="0"/>
              <a:t>We insist on our separate spheres of influence and guard our specializations and representation before committees, boards and donors.</a:t>
            </a:r>
          </a:p>
          <a:p>
            <a:pPr marL="171450" indent="-171450">
              <a:buFont typeface="Arial"/>
              <a:buChar char="•"/>
            </a:pPr>
            <a:r>
              <a:rPr lang="en-US" baseline="0" dirty="0" smtClean="0"/>
              <a:t>(CLICK) Acquisitions and organizational alliances are forged far more often within our fields, than between them.</a:t>
            </a:r>
          </a:p>
          <a:p>
            <a:pPr marL="171450" indent="-171450">
              <a:buFont typeface="Arial"/>
              <a:buChar char="•"/>
            </a:pPr>
            <a:r>
              <a:rPr lang="en-US" baseline="0" dirty="0" smtClean="0"/>
              <a:t>We seldom see one another in our respective professional venues, and if called together, we tend to listen protectively for how we can sustain our role or our resources.</a:t>
            </a:r>
          </a:p>
          <a:p>
            <a:pPr marL="171450" indent="-171450">
              <a:buFont typeface="Arial"/>
              <a:buChar char="•"/>
            </a:pPr>
            <a:r>
              <a:rPr lang="en-US" baseline="0" dirty="0" smtClean="0"/>
              <a:t>Too often (nearly always) we act and brief apart, whether we are attempting to influence choices, policy or financial investment.</a:t>
            </a:r>
          </a:p>
          <a:p>
            <a:pPr marL="171450" indent="-171450">
              <a:buFont typeface="Arial"/>
              <a:buChar char="•"/>
            </a:pPr>
            <a:endParaRPr lang="en-US" baseline="0" dirty="0" smtClean="0"/>
          </a:p>
          <a:p>
            <a:pPr marL="171450" indent="-171450">
              <a:buFont typeface="Arial"/>
              <a:buChar char="•"/>
            </a:pPr>
            <a:r>
              <a:rPr lang="en-US" baseline="0" dirty="0" smtClean="0"/>
              <a:t>(CLICK) Consider the common language we use when we find ourselves in the same space – we speak of “two views,” “unlikely alliances,” “sectoral differences,” needing to manage ““trade-offs” or “tensions,” of “reconciling” or “finding common ground,” of pursuing “cross-sectoral” collaboration, of “convincing that </a:t>
            </a:r>
            <a:r>
              <a:rPr lang="en-US" i="1" baseline="0" dirty="0" smtClean="0"/>
              <a:t>our</a:t>
            </a:r>
            <a:r>
              <a:rPr lang="en-US" baseline="0" dirty="0" smtClean="0"/>
              <a:t> goals are also in </a:t>
            </a:r>
            <a:r>
              <a:rPr lang="en-US" i="1" baseline="0" dirty="0" smtClean="0"/>
              <a:t>their</a:t>
            </a:r>
            <a:r>
              <a:rPr lang="en-US" baseline="0" dirty="0" smtClean="0"/>
              <a:t> interests.”  We speak of (CLICK) “INTEGRATING.”  These words are fundamentally reflective of a binary perspective.  And they don</a:t>
            </a:r>
            <a:r>
              <a:rPr lang="fr-FR" baseline="0" dirty="0" smtClean="0"/>
              <a:t>’</a:t>
            </a:r>
            <a:r>
              <a:rPr lang="en-US" baseline="0" dirty="0" smtClean="0"/>
              <a:t>t just reflect, they REINFORCE and BIAS.  And they are </a:t>
            </a:r>
            <a:r>
              <a:rPr lang="en-US" i="1" baseline="0" dirty="0" smtClean="0"/>
              <a:t>consistently</a:t>
            </a:r>
            <a:r>
              <a:rPr lang="en-US" baseline="0" dirty="0" smtClean="0"/>
              <a:t> reinforcing and biasing the conventional view that we are two (two disciplines, two fields, two sectors); we may find common cause on occasion, but we are NOT BORN nor DO WE WORK FROM A COMMON PRACTICE or STRATEGY.    </a:t>
            </a:r>
          </a:p>
          <a:p>
            <a:pPr marL="171450" indent="-171450">
              <a:buFont typeface="Arial"/>
              <a:buChar char="•"/>
            </a:pPr>
            <a:endParaRPr lang="en-US" baseline="0" dirty="0" smtClean="0"/>
          </a:p>
          <a:p>
            <a:pPr marL="171450" indent="-171450">
              <a:buFont typeface="Arial"/>
              <a:buChar char="•"/>
            </a:pPr>
            <a:r>
              <a:rPr lang="en-US" baseline="0" dirty="0" smtClean="0"/>
              <a:t>(CLICK) This is NOT yesterday’s trending issue – it can feel it at times within the bubble of headquarters and loftier interagency briefings, or in the pages of erudite academic and research journals, but the reality on the ground – in the field and at the project site – stands still largely in testament to a conventional perspective that our fields work – or work best – NECESSARILY (mostly) apart.</a:t>
            </a:r>
          </a:p>
          <a:p>
            <a:pPr marL="171450" indent="-171450">
              <a:buFont typeface="Arial"/>
              <a:buChar char="•"/>
            </a:pPr>
            <a:endParaRPr lang="en-US" baseline="0" dirty="0" smtClean="0"/>
          </a:p>
        </p:txBody>
      </p:sp>
      <p:sp>
        <p:nvSpPr>
          <p:cNvPr id="4" name="Slide Number Placeholder 3"/>
          <p:cNvSpPr>
            <a:spLocks noGrp="1"/>
          </p:cNvSpPr>
          <p:nvPr>
            <p:ph type="sldNum" sz="quarter" idx="10"/>
          </p:nvPr>
        </p:nvSpPr>
        <p:spPr/>
        <p:txBody>
          <a:bodyPr/>
          <a:lstStyle/>
          <a:p>
            <a:fld id="{256927E9-87D5-2842-90BD-5CC66216A15A}" type="slidenum">
              <a:rPr lang="en-US" smtClean="0"/>
              <a:t>3</a:t>
            </a:fld>
            <a:endParaRPr lang="en-US" dirty="0"/>
          </a:p>
        </p:txBody>
      </p:sp>
    </p:spTree>
    <p:extLst>
      <p:ext uri="{BB962C8B-B14F-4D97-AF65-F5344CB8AC3E}">
        <p14:creationId xmlns:p14="http://schemas.microsoft.com/office/powerpoint/2010/main" val="2956941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We have drawn closer together over the decades– we have  CHALLENGED</a:t>
            </a:r>
            <a:r>
              <a:rPr lang="en-US" baseline="0" dirty="0" smtClean="0"/>
              <a:t> and </a:t>
            </a:r>
            <a:r>
              <a:rPr lang="en-US" dirty="0" smtClean="0"/>
              <a:t>FLEXED the presumptions and biases of a BINARY SYSTEM – with good</a:t>
            </a:r>
            <a:r>
              <a:rPr lang="en-US" baseline="0" dirty="0" smtClean="0"/>
              <a:t> intention and some good outcomes.</a:t>
            </a:r>
          </a:p>
          <a:p>
            <a:pPr marL="171450" indent="-171450">
              <a:buFont typeface="Arial"/>
              <a:buChar char="•"/>
            </a:pPr>
            <a:endParaRPr lang="en-US" baseline="0" dirty="0" smtClean="0"/>
          </a:p>
          <a:p>
            <a:pPr marL="171450" indent="-171450">
              <a:buFont typeface="Arial"/>
              <a:buChar char="•"/>
            </a:pPr>
            <a:r>
              <a:rPr lang="en-US" baseline="0" dirty="0" smtClean="0"/>
              <a:t>We have evolved SLOWLY, CAUTIOUSLY and PROTECTIVELY: </a:t>
            </a:r>
          </a:p>
          <a:p>
            <a:pPr marL="628650" lvl="1" indent="-171450">
              <a:buFont typeface="Arial"/>
              <a:buChar char="•"/>
            </a:pPr>
            <a:r>
              <a:rPr lang="en-US" baseline="0" dirty="0" smtClean="0"/>
              <a:t>(CLICK) from a LARGELY INDEPENDENT APPROACH where we were distantly observant of each other’s work but not engaged in open collaboration </a:t>
            </a:r>
          </a:p>
          <a:p>
            <a:pPr marL="628650" lvl="1" indent="-171450">
              <a:buFont typeface="Arial"/>
              <a:buChar char="•"/>
            </a:pPr>
            <a:r>
              <a:rPr lang="en-US" baseline="0" dirty="0" smtClean="0"/>
              <a:t>(CLICK) to a MULTIDISCIPLINARY APPROACH where we at times INVITED each other’s expertise (and others) to the table to add perspective, where we had common interests, while staying still firmly boundaried in our own disciplines</a:t>
            </a:r>
          </a:p>
          <a:p>
            <a:pPr marL="628650" lvl="1" indent="-171450">
              <a:buFont typeface="Arial"/>
              <a:buChar char="•"/>
            </a:pPr>
            <a:r>
              <a:rPr lang="en-US" baseline="0" dirty="0" smtClean="0"/>
              <a:t>(CLICK) to NOW an INTERDISCIPLINARY APPROACH where we are working to SYNTHESIZE and INTEGRATE </a:t>
            </a:r>
            <a:r>
              <a:rPr lang="en-US" u="sng" baseline="0" dirty="0" smtClean="0"/>
              <a:t>SELECT</a:t>
            </a:r>
            <a:r>
              <a:rPr lang="en-US" baseline="0" dirty="0" smtClean="0"/>
              <a:t> elements of each other’s methodologies and principles </a:t>
            </a:r>
            <a:r>
              <a:rPr lang="en-US" i="1" baseline="0" dirty="0" smtClean="0"/>
              <a:t>into our own work and at times into the fabric of our own organizations</a:t>
            </a:r>
            <a:r>
              <a:rPr lang="en-US" baseline="0" dirty="0" smtClean="0"/>
              <a:t> </a:t>
            </a:r>
          </a:p>
          <a:p>
            <a:pPr marL="628650" lvl="1" indent="-171450">
              <a:buFont typeface="Arial"/>
              <a:buChar char="•"/>
            </a:pPr>
            <a:endParaRPr lang="en-US" baseline="0" dirty="0" smtClean="0"/>
          </a:p>
          <a:p>
            <a:pPr marL="171450" indent="-171450">
              <a:buFont typeface="Arial"/>
              <a:buChar char="•"/>
            </a:pPr>
            <a:r>
              <a:rPr lang="en-US" baseline="0" dirty="0" smtClean="0"/>
              <a:t>But we have not yet BENT or BROKEN the binary paradigm in service to our reaching for a far greater impact.</a:t>
            </a:r>
            <a:endParaRPr lang="en-US" dirty="0" smtClean="0"/>
          </a:p>
        </p:txBody>
      </p:sp>
      <p:sp>
        <p:nvSpPr>
          <p:cNvPr id="4" name="Slide Number Placeholder 3"/>
          <p:cNvSpPr>
            <a:spLocks noGrp="1"/>
          </p:cNvSpPr>
          <p:nvPr>
            <p:ph type="sldNum" sz="quarter" idx="10"/>
          </p:nvPr>
        </p:nvSpPr>
        <p:spPr/>
        <p:txBody>
          <a:bodyPr/>
          <a:lstStyle/>
          <a:p>
            <a:fld id="{256927E9-87D5-2842-90BD-5CC66216A15A}" type="slidenum">
              <a:rPr lang="en-US" smtClean="0"/>
              <a:t>4</a:t>
            </a:fld>
            <a:endParaRPr lang="en-US" dirty="0"/>
          </a:p>
        </p:txBody>
      </p:sp>
    </p:spTree>
    <p:extLst>
      <p:ext uri="{BB962C8B-B14F-4D97-AF65-F5344CB8AC3E}">
        <p14:creationId xmlns:p14="http://schemas.microsoft.com/office/powerpoint/2010/main" val="671174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(CLICK) Nearly everything now is spoken of in</a:t>
            </a:r>
            <a:r>
              <a:rPr lang="en-US" baseline="0" dirty="0" smtClean="0"/>
              <a:t> an “interdisciplinary” vocabulary.  We find “synergies.”  We leverage “complementarity.”  We strengthen “linkages.”  We “integrate” metrics, and “combine” evidence bases. Why</a:t>
            </a:r>
            <a:r>
              <a:rPr lang="en-US" dirty="0" smtClean="0"/>
              <a:t> do</a:t>
            </a:r>
            <a:r>
              <a:rPr lang="en-US" baseline="0" dirty="0" smtClean="0"/>
              <a:t> we find the interdisciplinary approach so appealing?  Why have we </a:t>
            </a:r>
            <a:r>
              <a:rPr lang="en-US" dirty="0" smtClean="0"/>
              <a:t>been relatively quick to </a:t>
            </a:r>
            <a:r>
              <a:rPr lang="en-US" baseline="0" dirty="0" smtClean="0"/>
              <a:t>showcase it – to showcase the “integrated programming” it espouses -- as the solution to a multi-dimensional world</a:t>
            </a:r>
            <a:r>
              <a:rPr lang="en-US" dirty="0" smtClean="0"/>
              <a:t>?</a:t>
            </a:r>
            <a:r>
              <a:rPr lang="en-US" baseline="0" dirty="0" smtClean="0"/>
              <a:t>  </a:t>
            </a:r>
          </a:p>
          <a:p>
            <a:pPr marL="171450" indent="-171450">
              <a:buFont typeface="Arial"/>
              <a:buChar char="•"/>
            </a:pPr>
            <a:endParaRPr lang="en-US" baseline="0" dirty="0" smtClean="0"/>
          </a:p>
          <a:p>
            <a:pPr marL="171450" indent="-171450">
              <a:buFont typeface="Arial"/>
              <a:buChar char="•"/>
            </a:pPr>
            <a:r>
              <a:rPr lang="en-US" baseline="0" dirty="0" smtClean="0"/>
              <a:t>The answer may lie in what it calls us to do, and what it allows us still? </a:t>
            </a:r>
          </a:p>
          <a:p>
            <a:pPr marL="171450" indent="-171450">
              <a:buFont typeface="Arial"/>
              <a:buChar char="•"/>
            </a:pPr>
            <a:endParaRPr lang="en-US" baseline="0" dirty="0" smtClean="0"/>
          </a:p>
          <a:p>
            <a:pPr marL="171450" indent="-171450">
              <a:buFont typeface="Arial"/>
              <a:buChar char="•"/>
            </a:pPr>
            <a:r>
              <a:rPr lang="en-US" dirty="0" smtClean="0"/>
              <a:t>(CLICK 1) An</a:t>
            </a:r>
            <a:r>
              <a:rPr lang="en-US" baseline="0" dirty="0" smtClean="0"/>
              <a:t> interdisciplinary approach </a:t>
            </a:r>
            <a:r>
              <a:rPr lang="en-US" dirty="0" smtClean="0"/>
              <a:t>calls for </a:t>
            </a:r>
            <a:r>
              <a:rPr lang="en-US" baseline="0" dirty="0" smtClean="0"/>
              <a:t>the introduction of specific design elements or isolated considerations drawn from each other’s work </a:t>
            </a:r>
            <a:r>
              <a:rPr lang="en-US" i="1" baseline="0" dirty="0" smtClean="0"/>
              <a:t>into our own</a:t>
            </a:r>
            <a:r>
              <a:rPr lang="en-US" baseline="0" dirty="0" smtClean="0"/>
              <a:t>.  </a:t>
            </a:r>
          </a:p>
          <a:p>
            <a:pPr marL="628650" lvl="1" indent="-171450">
              <a:buFont typeface="Arial"/>
              <a:buChar char="•"/>
            </a:pPr>
            <a:r>
              <a:rPr lang="en-US" baseline="0" dirty="0" smtClean="0"/>
              <a:t>We see a community-managed conservancy</a:t>
            </a:r>
          </a:p>
          <a:p>
            <a:pPr marL="628650" lvl="1" indent="-171450">
              <a:buFont typeface="Arial"/>
              <a:buChar char="•"/>
            </a:pPr>
            <a:r>
              <a:rPr lang="en-US" baseline="0" dirty="0" smtClean="0"/>
              <a:t>We see a project integrating a community WASH component into watershed management</a:t>
            </a:r>
          </a:p>
          <a:p>
            <a:pPr marL="628650" lvl="1" indent="-171450">
              <a:buFont typeface="Arial"/>
              <a:buChar char="•"/>
            </a:pPr>
            <a:r>
              <a:rPr lang="en-US" baseline="0" dirty="0" smtClean="0"/>
              <a:t>We see an economic and governance project with a coastal community built in part around natural resource management</a:t>
            </a:r>
          </a:p>
          <a:p>
            <a:pPr marL="628650" lvl="1" indent="-171450">
              <a:buFont typeface="Arial"/>
              <a:buChar char="•"/>
            </a:pPr>
            <a:r>
              <a:rPr lang="en-US" baseline="0" dirty="0" smtClean="0"/>
              <a:t>We see wildlife protection and anti-poaching messages advocated within a public health and livelihoods program</a:t>
            </a:r>
          </a:p>
          <a:p>
            <a:pPr marL="628650" lvl="1" indent="-171450">
              <a:buFont typeface="Arial"/>
              <a:buChar char="•"/>
            </a:pPr>
            <a:r>
              <a:rPr lang="en-US" baseline="0" dirty="0" smtClean="0"/>
              <a:t>We see small-scale economic initiatives built around sustainable resource use or sustainable yield</a:t>
            </a:r>
          </a:p>
          <a:p>
            <a:pPr marL="171450" lvl="0" indent="-171450">
              <a:buFont typeface="Arial"/>
              <a:buChar char="•"/>
            </a:pPr>
            <a:r>
              <a:rPr lang="en-US" baseline="0" dirty="0" smtClean="0"/>
              <a:t>The integration is SELECTIVE and CONTEXT-SPECIFIC, often ORGANIZATION-SPECIFIC and DONOR-SPECIFIC.</a:t>
            </a:r>
          </a:p>
          <a:p>
            <a:pPr marL="0" lvl="0" indent="0">
              <a:buFont typeface="Arial"/>
              <a:buNone/>
            </a:pPr>
            <a:endParaRPr lang="en-US" baseline="0" dirty="0" smtClean="0"/>
          </a:p>
          <a:p>
            <a:pPr marL="171450" lvl="0" indent="-171450">
              <a:buFont typeface="Arial"/>
              <a:buChar char="•"/>
            </a:pPr>
            <a:r>
              <a:rPr lang="en-US" baseline="0" dirty="0" smtClean="0"/>
              <a:t>(CLICK 2) We see periodic geographic-dependent collaboration between our organizations, usually a jointly agreed division of labor, in areas peripheral to wetlands, fisheries, forests or protected areas</a:t>
            </a:r>
          </a:p>
          <a:p>
            <a:pPr marL="628650" lvl="1" indent="-171450">
              <a:buFont typeface="Arial"/>
              <a:buChar char="•"/>
            </a:pPr>
            <a:endParaRPr lang="en-US" baseline="0" dirty="0" smtClean="0"/>
          </a:p>
          <a:p>
            <a:pPr marL="171450" indent="-171450">
              <a:buFont typeface="Arial"/>
              <a:buChar char="•"/>
            </a:pPr>
            <a:r>
              <a:rPr lang="en-US" baseline="0" dirty="0" smtClean="0"/>
              <a:t>(CLICK 3 – 5)</a:t>
            </a:r>
          </a:p>
          <a:p>
            <a:pPr marL="171450" indent="-171450">
              <a:buFont typeface="Arial"/>
              <a:buChar char="•"/>
            </a:pPr>
            <a:endParaRPr lang="en-US" baseline="0" dirty="0" smtClean="0"/>
          </a:p>
          <a:p>
            <a:pPr marL="171450" indent="-171450">
              <a:buFont typeface="Arial"/>
              <a:buChar char="•"/>
            </a:pPr>
            <a:r>
              <a:rPr lang="en-US" baseline="0" dirty="0" smtClean="0"/>
              <a:t>(CLICK 2</a:t>
            </a:r>
            <a:r>
              <a:rPr lang="en-US" baseline="30000" dirty="0" smtClean="0"/>
              <a:t>nd</a:t>
            </a:r>
            <a:r>
              <a:rPr lang="en-US" baseline="0" dirty="0" smtClean="0"/>
              <a:t> TITLE) An interdisciplinary approach has a powerful appeal because IT STRETCHES AND INCLUDES US, WITHOUT THREATENING OUR ORGANIZATIONS OR OUR MORE FUNDAMENTAL PARADIGM. </a:t>
            </a:r>
          </a:p>
          <a:p>
            <a:pPr marL="171450" indent="-171450">
              <a:buFont typeface="Arial"/>
              <a:buChar char="•"/>
            </a:pPr>
            <a:endParaRPr lang="en-US" baseline="0" dirty="0" smtClean="0"/>
          </a:p>
          <a:p>
            <a:pPr marL="171450" indent="-171450">
              <a:buFont typeface="Arial"/>
              <a:buChar char="•"/>
            </a:pPr>
            <a:endParaRPr lang="en-US" baseline="0" dirty="0" smtClean="0"/>
          </a:p>
        </p:txBody>
      </p:sp>
      <p:sp>
        <p:nvSpPr>
          <p:cNvPr id="4" name="Slide Number Placeholder 3"/>
          <p:cNvSpPr>
            <a:spLocks noGrp="1"/>
          </p:cNvSpPr>
          <p:nvPr>
            <p:ph type="sldNum" sz="quarter" idx="10"/>
          </p:nvPr>
        </p:nvSpPr>
        <p:spPr/>
        <p:txBody>
          <a:bodyPr/>
          <a:lstStyle/>
          <a:p>
            <a:fld id="{256927E9-87D5-2842-90BD-5CC66216A15A}" type="slidenum">
              <a:rPr lang="en-US" smtClean="0"/>
              <a:t>5</a:t>
            </a:fld>
            <a:endParaRPr lang="en-US" dirty="0"/>
          </a:p>
        </p:txBody>
      </p:sp>
    </p:spTree>
    <p:extLst>
      <p:ext uri="{BB962C8B-B14F-4D97-AF65-F5344CB8AC3E}">
        <p14:creationId xmlns:p14="http://schemas.microsoft.com/office/powerpoint/2010/main" val="1392008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aseline="0" dirty="0" smtClean="0"/>
              <a:t>But is it the right end goal?  Is it enough? </a:t>
            </a:r>
          </a:p>
          <a:p>
            <a:pPr marL="171450" indent="-171450">
              <a:buFont typeface="Arial"/>
              <a:buChar char="•"/>
            </a:pPr>
            <a:endParaRPr lang="en-US" baseline="0" dirty="0" smtClean="0"/>
          </a:p>
          <a:p>
            <a:pPr marL="171450" indent="-171450">
              <a:buFont typeface="Arial"/>
              <a:buChar char="•"/>
            </a:pPr>
            <a:r>
              <a:rPr lang="en-US" baseline="0" dirty="0" smtClean="0"/>
              <a:t>In the Board room and in practice, our OWN working business models offer an interesting insight.  We’ve built our working interdisciplinary models with </a:t>
            </a:r>
            <a:r>
              <a:rPr lang="en-US" i="1" baseline="0" dirty="0" smtClean="0"/>
              <a:t>ourselves at the center</a:t>
            </a:r>
            <a:r>
              <a:rPr lang="en-US" baseline="0" dirty="0" smtClean="0"/>
              <a:t>.  Our conventional models are too often TWO-DIMENSIONAL VARIATIONS ON A THEME.  (CLICK) Biodiversity conservation sits at the CENTER OF THE WHEEL, with other fields of relevance or impact to our conservation objectives depicted as “spokes,” </a:t>
            </a:r>
            <a:r>
              <a:rPr lang="en-US" sz="1200" kern="1200" dirty="0" smtClean="0">
                <a:solidFill>
                  <a:schemeClr val="tx1"/>
                </a:solidFill>
                <a:effectLst/>
                <a:latin typeface="+mn-lt"/>
                <a:ea typeface="+mn-ea"/>
                <a:cs typeface="+mn-cs"/>
              </a:rPr>
              <a:t>be they the regulatory environment, law enforcement, social/cultural considerations, economics or ethics.  (CLICK) Likewise, the development community sits at the center of its own working model, often</a:t>
            </a:r>
            <a:r>
              <a:rPr lang="en-US" sz="1200" kern="1200" baseline="0" dirty="0" smtClean="0">
                <a:solidFill>
                  <a:schemeClr val="tx1"/>
                </a:solidFill>
                <a:effectLst/>
                <a:latin typeface="+mn-lt"/>
                <a:ea typeface="+mn-ea"/>
                <a:cs typeface="+mn-cs"/>
              </a:rPr>
              <a:t> with the fields of</a:t>
            </a:r>
            <a:r>
              <a:rPr lang="en-US" sz="1200" kern="1200" dirty="0" smtClean="0">
                <a:solidFill>
                  <a:schemeClr val="tx1"/>
                </a:solidFill>
                <a:effectLst/>
                <a:latin typeface="+mn-lt"/>
                <a:ea typeface="+mn-ea"/>
                <a:cs typeface="+mn-cs"/>
              </a:rPr>
              <a:t> economics, ethics, governance, education, health and even the environment</a:t>
            </a:r>
            <a:r>
              <a:rPr lang="en-US" sz="1200" kern="1200" baseline="0" dirty="0" smtClean="0">
                <a:solidFill>
                  <a:schemeClr val="tx1"/>
                </a:solidFill>
                <a:effectLst/>
                <a:latin typeface="+mn-lt"/>
                <a:ea typeface="+mn-ea"/>
                <a:cs typeface="+mn-cs"/>
              </a:rPr>
              <a:t> as its “spokes.”</a:t>
            </a:r>
            <a:r>
              <a:rPr lang="en-US" sz="1200" kern="1200" dirty="0" smtClean="0">
                <a:solidFill>
                  <a:schemeClr val="tx1"/>
                </a:solidFill>
                <a:effectLst/>
                <a:latin typeface="+mn-lt"/>
                <a:ea typeface="+mn-ea"/>
                <a:cs typeface="+mn-cs"/>
              </a:rPr>
              <a:t> </a:t>
            </a:r>
          </a:p>
          <a:p>
            <a:pPr marL="171450" indent="-171450">
              <a:buFont typeface="Arial"/>
              <a:buChar char="•"/>
            </a:pPr>
            <a:endParaRPr lang="en-US" dirty="0" smtClean="0"/>
          </a:p>
          <a:p>
            <a:pPr marL="171450" indent="-171450">
              <a:buFont typeface="Arial"/>
              <a:buChar char="•"/>
            </a:pPr>
            <a:r>
              <a:rPr lang="en-US" dirty="0" smtClean="0"/>
              <a:t>(CLICK) In essence, despite progress towards</a:t>
            </a:r>
            <a:r>
              <a:rPr lang="en-US" baseline="0" dirty="0" smtClean="0"/>
              <a:t> A KIND OF CAUTIOUS CONVERGENCE OF OUR INTERESTS</a:t>
            </a:r>
            <a:r>
              <a:rPr lang="en-US" dirty="0" smtClean="0"/>
              <a:t>,</a:t>
            </a:r>
            <a:r>
              <a:rPr lang="en-US" baseline="0" dirty="0" smtClean="0"/>
              <a:t> an “INTERDISCIPLINARY APPROACH” leaves each of our disciplines at the center of our models, and doesn’t fundamentally challenge a BINARY SYSTEM predicated on the assumption that, by virtue of our objectives, our disciplines are not wholly compatible.</a:t>
            </a:r>
          </a:p>
          <a:p>
            <a:pPr marL="171450" indent="-171450">
              <a:buFont typeface="Arial"/>
              <a:buChar char="•"/>
            </a:pPr>
            <a:endParaRPr lang="en-US" baseline="0" dirty="0" smtClean="0"/>
          </a:p>
          <a:p>
            <a:pPr marL="171450" indent="-171450">
              <a:buFont typeface="Arial"/>
              <a:buChar char="•"/>
            </a:pPr>
            <a:r>
              <a:rPr lang="en-US" baseline="0" dirty="0" smtClean="0"/>
              <a:t>And the CONSEQUENCE of this is that…(CLICK 1 &amp; 2)</a:t>
            </a:r>
          </a:p>
          <a:p>
            <a:pPr marL="171450" indent="-171450">
              <a:buFont typeface="Arial"/>
              <a:buChar char="•"/>
            </a:pPr>
            <a:endParaRPr lang="en-US" dirty="0" smtClean="0"/>
          </a:p>
          <a:p>
            <a:pPr marL="171450" indent="-171450">
              <a:buFont typeface="Arial"/>
              <a:buChar char="•"/>
            </a:pPr>
            <a:r>
              <a:rPr lang="en-US" dirty="0" smtClean="0"/>
              <a:t>When</a:t>
            </a:r>
            <a:r>
              <a:rPr lang="en-US" baseline="0" dirty="0" smtClean="0"/>
              <a:t> we limit ourselves to (CLICK 3)…t</a:t>
            </a:r>
            <a:r>
              <a:rPr lang="en-US" dirty="0" smtClean="0"/>
              <a:t>here is no</a:t>
            </a:r>
            <a:r>
              <a:rPr lang="en-US" baseline="0" dirty="0" smtClean="0"/>
              <a:t> wonder why conservation groups question why development practitioners aren’t more attentive to environmental concerns and consequence as part of the unbreakable link between nature and humanity’s survival, and equally why development practitioners marvel at why wildlife managers and conservationists call up stale development models whose promise they believe has long diminished (“capacity building, gender inclusion, stakeholder participation, rights-based approach, local ownership”)</a:t>
            </a:r>
          </a:p>
          <a:p>
            <a:pPr marL="171450" indent="-171450">
              <a:buFont typeface="Arial"/>
              <a:buChar cha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(CLICK 4) Our interdisciplinary VOCABULARY, while well now in practice, is cautious.  Our words reflect an approach that is CAREFUL, ITERATIVE AND INCREMENTAL.</a:t>
            </a:r>
          </a:p>
          <a:p>
            <a:pPr marL="171450" indent="-171450">
              <a:buFont typeface="Arial"/>
              <a:buChar char="•"/>
            </a:pPr>
            <a:endParaRPr lang="en-US" dirty="0" smtClean="0"/>
          </a:p>
          <a:p>
            <a:pPr marL="171450" indent="-171450">
              <a:buFont typeface="Arial"/>
              <a:buChar char="•"/>
            </a:pPr>
            <a:r>
              <a:rPr lang="en-US" dirty="0" smtClean="0"/>
              <a:t>I worry we’re </a:t>
            </a:r>
            <a:r>
              <a:rPr lang="en-US" baseline="0" dirty="0" smtClean="0"/>
              <a:t>at risk of getting ‘stuck’.  TWO REASONS:</a:t>
            </a:r>
          </a:p>
          <a:p>
            <a:pPr marL="628650" lvl="1" indent="-171450">
              <a:buFont typeface="Arial"/>
              <a:buChar char="•"/>
            </a:pPr>
            <a:r>
              <a:rPr lang="en-US" baseline="0" dirty="0" smtClean="0"/>
              <a:t>1) Because we’re COMFORTABLE.  The boundaries that separate and define us are familiar.  (They are enforced and re-enforced by our interagency, our boards, our donors, and our own language.) </a:t>
            </a:r>
          </a:p>
          <a:p>
            <a:pPr marL="628650" lvl="1" indent="-171450">
              <a:buFont typeface="Arial"/>
              <a:buChar char="•"/>
            </a:pPr>
            <a:r>
              <a:rPr lang="en-US" baseline="0" dirty="0" smtClean="0"/>
              <a:t>2) We are quick to fear that any further convergence risks diminishing our specializations (and thereby our BRANDING and our FUNDING) or diluting and disrupting our signature methodologies or our science, so we STAND OUR GROUND and PROTECT CONVENTION (this is a natural inclination both as organizations and as practitioners).</a:t>
            </a:r>
            <a:endParaRPr lang="en-US" dirty="0" smtClean="0"/>
          </a:p>
          <a:p>
            <a:pPr marL="171450" indent="-171450">
              <a:buFont typeface="Arial"/>
              <a:buChar char="•"/>
            </a:pPr>
            <a:endParaRPr lang="en-US" dirty="0" smtClean="0"/>
          </a:p>
          <a:p>
            <a:pPr marL="171450" indent="-171450">
              <a:buFont typeface="Arial"/>
              <a:buChar char="•"/>
            </a:pPr>
            <a:r>
              <a:rPr lang="en-US" baseline="0" dirty="0" smtClean="0"/>
              <a:t>(CLICK 2</a:t>
            </a:r>
            <a:r>
              <a:rPr lang="en-US" baseline="30000" dirty="0" smtClean="0"/>
              <a:t>nd</a:t>
            </a:r>
            <a:r>
              <a:rPr lang="en-US" baseline="0" dirty="0" smtClean="0"/>
              <a:t> TITLE) By keeping our focus and our metrics </a:t>
            </a:r>
            <a:r>
              <a:rPr lang="en-US" u="sng" baseline="0" dirty="0" smtClean="0"/>
              <a:t>simply on integrating each other’s expertise and methods into our own disciplines, where we find opportunity, common cause, or investment</a:t>
            </a:r>
            <a:r>
              <a:rPr lang="en-US" baseline="0" dirty="0" smtClean="0"/>
              <a:t>, we are sticking, confusing complementarity and tactics for vision and strategy.</a:t>
            </a:r>
            <a:endParaRPr lang="en-US" dirty="0"/>
          </a:p>
        </p:txBody>
      </p:sp>
      <p:sp>
        <p:nvSpPr>
          <p:cNvPr id="4" name="Slide Number Placeholder 3"/>
          <p:cNvSpPr>
            <a:spLocks noGrp="1"/>
          </p:cNvSpPr>
          <p:nvPr>
            <p:ph type="sldNum" sz="quarter" idx="10"/>
          </p:nvPr>
        </p:nvSpPr>
        <p:spPr/>
        <p:txBody>
          <a:bodyPr/>
          <a:lstStyle/>
          <a:p>
            <a:fld id="{256927E9-87D5-2842-90BD-5CC66216A15A}" type="slidenum">
              <a:rPr lang="en-US" smtClean="0"/>
              <a:t>6</a:t>
            </a:fld>
            <a:endParaRPr lang="en-US" dirty="0"/>
          </a:p>
        </p:txBody>
      </p:sp>
    </p:spTree>
    <p:extLst>
      <p:ext uri="{BB962C8B-B14F-4D97-AF65-F5344CB8AC3E}">
        <p14:creationId xmlns:p14="http://schemas.microsoft.com/office/powerpoint/2010/main" val="1670252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So…what if!  What if something AMAZING – something BIG – is sitting within reach</a:t>
            </a:r>
            <a:r>
              <a:rPr lang="en-US" baseline="0" dirty="0" smtClean="0"/>
              <a:t> that could have a profound impact on our ability to make a difference and to secure the kind of future we aspire to?  </a:t>
            </a:r>
          </a:p>
          <a:p>
            <a:pPr marL="171450" indent="-171450">
              <a:buFont typeface="Arial"/>
              <a:buChar char="•"/>
            </a:pPr>
            <a:endParaRPr lang="en-US" baseline="0" dirty="0" smtClean="0"/>
          </a:p>
          <a:p>
            <a:pPr marL="171450" indent="-171450">
              <a:buFont typeface="Arial"/>
              <a:buChar char="•"/>
            </a:pPr>
            <a:r>
              <a:rPr lang="en-US" baseline="0" dirty="0" smtClean="0"/>
              <a:t>(What PRACTICAL and IMPACTFUL INSIGHTS sit untapped at the DEEP CONVERGENCE of our fields?  What are the implications for our disciplines and our organizations?)  </a:t>
            </a:r>
          </a:p>
          <a:p>
            <a:pPr marL="171450" indent="-171450">
              <a:buFont typeface="Arial"/>
              <a:buChar char="•"/>
            </a:pPr>
            <a:endParaRPr lang="en-US" baseline="0" dirty="0" smtClean="0"/>
          </a:p>
          <a:p>
            <a:pPr marL="171450" indent="-171450">
              <a:buFont typeface="Arial"/>
              <a:buChar char="•"/>
            </a:pPr>
            <a:r>
              <a:rPr lang="en-US" baseline="0" dirty="0" smtClean="0"/>
              <a:t>(CLICK) Is it time that we STOP INTEGRATING and (CLICK) START CONVERGING?  Is it time that we envision and build a (CLICK) SINGLE PRACTICE THAT TRANSCENDS OUR DISCIPLINES, (CLICK) UNITED BEHIND A COMMON STRATEGY?  (CLICK) HOW MUCH MORE EFFECTIVE COULD WE BE?  </a:t>
            </a:r>
            <a:endParaRPr lang="en-US" dirty="0"/>
          </a:p>
        </p:txBody>
      </p:sp>
      <p:sp>
        <p:nvSpPr>
          <p:cNvPr id="4" name="Slide Number Placeholder 3"/>
          <p:cNvSpPr>
            <a:spLocks noGrp="1"/>
          </p:cNvSpPr>
          <p:nvPr>
            <p:ph type="sldNum" sz="quarter" idx="10"/>
          </p:nvPr>
        </p:nvSpPr>
        <p:spPr/>
        <p:txBody>
          <a:bodyPr/>
          <a:lstStyle/>
          <a:p>
            <a:fld id="{256927E9-87D5-2842-90BD-5CC66216A15A}" type="slidenum">
              <a:rPr lang="en-US" smtClean="0"/>
              <a:t>7</a:t>
            </a:fld>
            <a:endParaRPr lang="en-US" dirty="0"/>
          </a:p>
        </p:txBody>
      </p:sp>
    </p:spTree>
    <p:extLst>
      <p:ext uri="{BB962C8B-B14F-4D97-AF65-F5344CB8AC3E}">
        <p14:creationId xmlns:p14="http://schemas.microsoft.com/office/powerpoint/2010/main" val="2541814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It’s interesting – and perhaps fun – to return for a minute to the</a:t>
            </a:r>
            <a:r>
              <a:rPr lang="en-US" baseline="0" dirty="0" smtClean="0"/>
              <a:t> definition of a BINARY SYSTEM.  (CLICK)  It is a system of two objects that, in stellar terms, are in a kind of orbital dance around an often invisible center of mass.</a:t>
            </a:r>
          </a:p>
          <a:p>
            <a:pPr marL="171450" indent="-171450">
              <a:buFont typeface="Arial"/>
              <a:buChar char="•"/>
            </a:pPr>
            <a:endParaRPr lang="en-US" baseline="0" dirty="0" smtClean="0"/>
          </a:p>
          <a:p>
            <a:pPr marL="171450" indent="-171450">
              <a:buFont typeface="Arial"/>
              <a:buChar char="•"/>
            </a:pPr>
            <a:r>
              <a:rPr lang="en-US" baseline="0" dirty="0" smtClean="0"/>
              <a:t>(CLICK) This center of mass – this center of GRAVITY – is NOT within either one of them.  It stands between and apart.</a:t>
            </a:r>
          </a:p>
          <a:p>
            <a:pPr marL="171450" indent="-171450">
              <a:buFont typeface="Arial"/>
              <a:buChar char="•"/>
            </a:pPr>
            <a:endParaRPr lang="en-US" baseline="0" dirty="0" smtClean="0"/>
          </a:p>
          <a:p>
            <a:pPr marL="171450" indent="-171450">
              <a:buFont typeface="Arial"/>
              <a:buChar char="•"/>
            </a:pPr>
            <a:r>
              <a:rPr lang="en-US" baseline="0" dirty="0" smtClean="0"/>
              <a:t>So the question it raises is: WHAT IS – WHAT SHOULD BE -- OUR CENTER OF MASS, OUR CENTER OF </a:t>
            </a:r>
            <a:r>
              <a:rPr lang="en-US" i="1" baseline="0" dirty="0" smtClean="0"/>
              <a:t>REAL</a:t>
            </a:r>
            <a:r>
              <a:rPr lang="en-US" baseline="0" dirty="0" smtClean="0"/>
              <a:t> GRAVITY, OUR CENTER OF GREATEST IMPACT?  And should our goal be to redefine our disciplines and our organizations - not in orbit of it – but ultimately </a:t>
            </a:r>
            <a:r>
              <a:rPr lang="en-US" b="1" baseline="0" dirty="0" smtClean="0"/>
              <a:t>within it</a:t>
            </a:r>
            <a:r>
              <a:rPr lang="en-US" baseline="0" dirty="0" smtClean="0"/>
              <a:t>??  To converge </a:t>
            </a:r>
            <a:r>
              <a:rPr lang="en-US" b="1" baseline="0" dirty="0" smtClean="0"/>
              <a:t>TO IT</a:t>
            </a:r>
            <a:r>
              <a:rPr lang="en-US" baseline="0" dirty="0" smtClean="0"/>
              <a:t>??  </a:t>
            </a:r>
          </a:p>
          <a:p>
            <a:pPr marL="171450" indent="-171450">
              <a:buFont typeface="Arial"/>
              <a:buChar char="•"/>
            </a:pPr>
            <a:endParaRPr lang="en-US" baseline="0" dirty="0" smtClean="0"/>
          </a:p>
          <a:p>
            <a:pPr marL="171450" indent="-171450">
              <a:buFont typeface="Arial"/>
              <a:buChar char="•"/>
            </a:pPr>
            <a:r>
              <a:rPr lang="en-US" baseline="0" dirty="0" smtClean="0"/>
              <a:t>(CLICK) Could this center of gravity be a new kind of PRACTICE?  A practice that breaks the binary?  </a:t>
            </a:r>
            <a:endParaRPr lang="en-US" dirty="0"/>
          </a:p>
        </p:txBody>
      </p:sp>
      <p:sp>
        <p:nvSpPr>
          <p:cNvPr id="4" name="Slide Number Placeholder 3"/>
          <p:cNvSpPr>
            <a:spLocks noGrp="1"/>
          </p:cNvSpPr>
          <p:nvPr>
            <p:ph type="sldNum" sz="quarter" idx="10"/>
          </p:nvPr>
        </p:nvSpPr>
        <p:spPr/>
        <p:txBody>
          <a:bodyPr/>
          <a:lstStyle/>
          <a:p>
            <a:fld id="{256927E9-87D5-2842-90BD-5CC66216A15A}" type="slidenum">
              <a:rPr lang="en-US" smtClean="0"/>
              <a:t>8</a:t>
            </a:fld>
            <a:endParaRPr lang="en-US" dirty="0"/>
          </a:p>
        </p:txBody>
      </p:sp>
    </p:spTree>
    <p:extLst>
      <p:ext uri="{BB962C8B-B14F-4D97-AF65-F5344CB8AC3E}">
        <p14:creationId xmlns:p14="http://schemas.microsoft.com/office/powerpoint/2010/main" val="3940504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aseline="0" dirty="0" smtClean="0"/>
              <a:t>(CLICK) through</a:t>
            </a:r>
          </a:p>
          <a:p>
            <a:pPr marL="171450" indent="-171450">
              <a:buFont typeface="Arial"/>
              <a:buChar char="•"/>
            </a:pPr>
            <a:endParaRPr lang="en-US" baseline="0" dirty="0" smtClean="0"/>
          </a:p>
        </p:txBody>
      </p:sp>
      <p:sp>
        <p:nvSpPr>
          <p:cNvPr id="4" name="Slide Number Placeholder 3"/>
          <p:cNvSpPr>
            <a:spLocks noGrp="1"/>
          </p:cNvSpPr>
          <p:nvPr>
            <p:ph type="sldNum" sz="quarter" idx="10"/>
          </p:nvPr>
        </p:nvSpPr>
        <p:spPr/>
        <p:txBody>
          <a:bodyPr/>
          <a:lstStyle/>
          <a:p>
            <a:fld id="{256927E9-87D5-2842-90BD-5CC66216A15A}" type="slidenum">
              <a:rPr lang="en-US" smtClean="0"/>
              <a:t>9</a:t>
            </a:fld>
            <a:endParaRPr lang="en-US" dirty="0"/>
          </a:p>
        </p:txBody>
      </p:sp>
    </p:spTree>
    <p:extLst>
      <p:ext uri="{BB962C8B-B14F-4D97-AF65-F5344CB8AC3E}">
        <p14:creationId xmlns:p14="http://schemas.microsoft.com/office/powerpoint/2010/main" val="1912736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9A5192-2968-3549-BA20-D065E1D2D242}" type="datetimeFigureOut">
              <a:rPr lang="en-US" smtClean="0"/>
              <a:t>2/15/17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3B8DDE-D164-AB48-9222-33A92783A879}" type="slidenum">
              <a:rPr lang="en-US" smtClean="0"/>
              <a:t>‹#›</a:t>
            </a:fld>
            <a:endParaRPr lang="en-US" dirty="0"/>
          </a:p>
        </p:txBody>
      </p:sp>
    </p:spTree>
    <p:extLst>
      <p:ext uri="{BB962C8B-B14F-4D97-AF65-F5344CB8AC3E}">
        <p14:creationId xmlns:p14="http://schemas.microsoft.com/office/powerpoint/2010/main" val="76594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A5192-2968-3549-BA20-D065E1D2D242}" type="datetimeFigureOut">
              <a:rPr lang="en-US" smtClean="0"/>
              <a:t>2/15/17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3B8DDE-D164-AB48-9222-33A92783A879}" type="slidenum">
              <a:rPr lang="en-US" smtClean="0"/>
              <a:t>‹#›</a:t>
            </a:fld>
            <a:endParaRPr lang="en-US" dirty="0"/>
          </a:p>
        </p:txBody>
      </p:sp>
    </p:spTree>
    <p:extLst>
      <p:ext uri="{BB962C8B-B14F-4D97-AF65-F5344CB8AC3E}">
        <p14:creationId xmlns:p14="http://schemas.microsoft.com/office/powerpoint/2010/main" val="2978338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A5192-2968-3549-BA20-D065E1D2D242}" type="datetimeFigureOut">
              <a:rPr lang="en-US" smtClean="0"/>
              <a:t>2/15/17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3B8DDE-D164-AB48-9222-33A92783A879}" type="slidenum">
              <a:rPr lang="en-US" smtClean="0"/>
              <a:t>‹#›</a:t>
            </a:fld>
            <a:endParaRPr lang="en-US" dirty="0"/>
          </a:p>
        </p:txBody>
      </p:sp>
    </p:spTree>
    <p:extLst>
      <p:ext uri="{BB962C8B-B14F-4D97-AF65-F5344CB8AC3E}">
        <p14:creationId xmlns:p14="http://schemas.microsoft.com/office/powerpoint/2010/main" val="1976203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A5192-2968-3549-BA20-D065E1D2D242}" type="datetimeFigureOut">
              <a:rPr lang="en-US" smtClean="0"/>
              <a:t>2/15/17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3B8DDE-D164-AB48-9222-33A92783A879}" type="slidenum">
              <a:rPr lang="en-US" smtClean="0"/>
              <a:t>‹#›</a:t>
            </a:fld>
            <a:endParaRPr lang="en-US" dirty="0"/>
          </a:p>
        </p:txBody>
      </p:sp>
    </p:spTree>
    <p:extLst>
      <p:ext uri="{BB962C8B-B14F-4D97-AF65-F5344CB8AC3E}">
        <p14:creationId xmlns:p14="http://schemas.microsoft.com/office/powerpoint/2010/main" val="1520039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9A5192-2968-3549-BA20-D065E1D2D242}" type="datetimeFigureOut">
              <a:rPr lang="en-US" smtClean="0"/>
              <a:t>2/15/17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3B8DDE-D164-AB48-9222-33A92783A879}" type="slidenum">
              <a:rPr lang="en-US" smtClean="0"/>
              <a:t>‹#›</a:t>
            </a:fld>
            <a:endParaRPr lang="en-US" dirty="0"/>
          </a:p>
        </p:txBody>
      </p:sp>
    </p:spTree>
    <p:extLst>
      <p:ext uri="{BB962C8B-B14F-4D97-AF65-F5344CB8AC3E}">
        <p14:creationId xmlns:p14="http://schemas.microsoft.com/office/powerpoint/2010/main" val="150437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9A5192-2968-3549-BA20-D065E1D2D242}" type="datetimeFigureOut">
              <a:rPr lang="en-US" smtClean="0"/>
              <a:t>2/15/17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3B8DDE-D164-AB48-9222-33A92783A879}" type="slidenum">
              <a:rPr lang="en-US" smtClean="0"/>
              <a:t>‹#›</a:t>
            </a:fld>
            <a:endParaRPr lang="en-US" dirty="0"/>
          </a:p>
        </p:txBody>
      </p:sp>
    </p:spTree>
    <p:extLst>
      <p:ext uri="{BB962C8B-B14F-4D97-AF65-F5344CB8AC3E}">
        <p14:creationId xmlns:p14="http://schemas.microsoft.com/office/powerpoint/2010/main" val="2620875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9A5192-2968-3549-BA20-D065E1D2D242}" type="datetimeFigureOut">
              <a:rPr lang="en-US" smtClean="0"/>
              <a:t>2/15/17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43B8DDE-D164-AB48-9222-33A92783A879}" type="slidenum">
              <a:rPr lang="en-US" smtClean="0"/>
              <a:t>‹#›</a:t>
            </a:fld>
            <a:endParaRPr lang="en-US" dirty="0"/>
          </a:p>
        </p:txBody>
      </p:sp>
    </p:spTree>
    <p:extLst>
      <p:ext uri="{BB962C8B-B14F-4D97-AF65-F5344CB8AC3E}">
        <p14:creationId xmlns:p14="http://schemas.microsoft.com/office/powerpoint/2010/main" val="2032817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9A5192-2968-3549-BA20-D065E1D2D242}" type="datetimeFigureOut">
              <a:rPr lang="en-US" smtClean="0"/>
              <a:t>2/15/17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3B8DDE-D164-AB48-9222-33A92783A879}" type="slidenum">
              <a:rPr lang="en-US" smtClean="0"/>
              <a:t>‹#›</a:t>
            </a:fld>
            <a:endParaRPr lang="en-US" dirty="0"/>
          </a:p>
        </p:txBody>
      </p:sp>
    </p:spTree>
    <p:extLst>
      <p:ext uri="{BB962C8B-B14F-4D97-AF65-F5344CB8AC3E}">
        <p14:creationId xmlns:p14="http://schemas.microsoft.com/office/powerpoint/2010/main" val="557360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A5192-2968-3549-BA20-D065E1D2D242}" type="datetimeFigureOut">
              <a:rPr lang="en-US" smtClean="0"/>
              <a:t>2/15/17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43B8DDE-D164-AB48-9222-33A92783A879}" type="slidenum">
              <a:rPr lang="en-US" smtClean="0"/>
              <a:t>‹#›</a:t>
            </a:fld>
            <a:endParaRPr lang="en-US" dirty="0"/>
          </a:p>
        </p:txBody>
      </p:sp>
    </p:spTree>
    <p:extLst>
      <p:ext uri="{BB962C8B-B14F-4D97-AF65-F5344CB8AC3E}">
        <p14:creationId xmlns:p14="http://schemas.microsoft.com/office/powerpoint/2010/main" val="1586275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A5192-2968-3549-BA20-D065E1D2D242}" type="datetimeFigureOut">
              <a:rPr lang="en-US" smtClean="0"/>
              <a:t>2/15/17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3B8DDE-D164-AB48-9222-33A92783A879}" type="slidenum">
              <a:rPr lang="en-US" smtClean="0"/>
              <a:t>‹#›</a:t>
            </a:fld>
            <a:endParaRPr lang="en-US" dirty="0"/>
          </a:p>
        </p:txBody>
      </p:sp>
    </p:spTree>
    <p:extLst>
      <p:ext uri="{BB962C8B-B14F-4D97-AF65-F5344CB8AC3E}">
        <p14:creationId xmlns:p14="http://schemas.microsoft.com/office/powerpoint/2010/main" val="3249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A5192-2968-3549-BA20-D065E1D2D242}" type="datetimeFigureOut">
              <a:rPr lang="en-US" smtClean="0"/>
              <a:t>2/15/17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3B8DDE-D164-AB48-9222-33A92783A879}" type="slidenum">
              <a:rPr lang="en-US" smtClean="0"/>
              <a:t>‹#›</a:t>
            </a:fld>
            <a:endParaRPr lang="en-US" dirty="0"/>
          </a:p>
        </p:txBody>
      </p:sp>
    </p:spTree>
    <p:extLst>
      <p:ext uri="{BB962C8B-B14F-4D97-AF65-F5344CB8AC3E}">
        <p14:creationId xmlns:p14="http://schemas.microsoft.com/office/powerpoint/2010/main" val="26053968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A5192-2968-3549-BA20-D065E1D2D242}" type="datetimeFigureOut">
              <a:rPr lang="en-US" smtClean="0"/>
              <a:t>2/15/17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3B8DDE-D164-AB48-9222-33A92783A879}" type="slidenum">
              <a:rPr lang="en-US" smtClean="0"/>
              <a:t>‹#›</a:t>
            </a:fld>
            <a:endParaRPr lang="en-US" dirty="0"/>
          </a:p>
        </p:txBody>
      </p:sp>
    </p:spTree>
    <p:extLst>
      <p:ext uri="{BB962C8B-B14F-4D97-AF65-F5344CB8AC3E}">
        <p14:creationId xmlns:p14="http://schemas.microsoft.com/office/powerpoint/2010/main" val="1393441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swalker12@gmail.com" TargetMode="External"/><Relationship Id="rId4" Type="http://schemas.openxmlformats.org/officeDocument/2006/relationships/hyperlink" Target="mailto:eswalker@post.harvard.edu" TargetMode="External"/><Relationship Id="rId5" Type="http://schemas.openxmlformats.org/officeDocument/2006/relationships/hyperlink" Target="http://www.linkedin.com/in/ewalkerglobal/"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www.linkedin.com/in/ewalkergloba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hyperlink" Target="mailto:eswalker@post.harvard.edu" TargetMode="External"/><Relationship Id="rId4" Type="http://schemas.openxmlformats.org/officeDocument/2006/relationships/hyperlink" Target="http://www.linkedin.com/in/ewalkerglobal/"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547"/>
            <a:ext cx="7772400" cy="1470025"/>
          </a:xfrm>
        </p:spPr>
        <p:txBody>
          <a:bodyPr>
            <a:noAutofit/>
          </a:bodyPr>
          <a:lstStyle/>
          <a:p>
            <a:r>
              <a:rPr lang="en-US" sz="3200" dirty="0" smtClean="0"/>
              <a:t>Pioneering Ideas in Strategy and Design at the Convergence of International </a:t>
            </a:r>
            <a:br>
              <a:rPr lang="en-US" sz="3200" dirty="0" smtClean="0"/>
            </a:br>
            <a:r>
              <a:rPr lang="en-US" sz="3200" dirty="0" smtClean="0"/>
              <a:t>Conservation and Development Practice</a:t>
            </a:r>
            <a:endParaRPr lang="en-US" sz="3200" dirty="0"/>
          </a:p>
        </p:txBody>
      </p:sp>
      <p:sp>
        <p:nvSpPr>
          <p:cNvPr id="3" name="Subtitle 2"/>
          <p:cNvSpPr>
            <a:spLocks noGrp="1"/>
          </p:cNvSpPr>
          <p:nvPr>
            <p:ph type="subTitle" idx="1"/>
          </p:nvPr>
        </p:nvSpPr>
        <p:spPr>
          <a:xfrm>
            <a:off x="1371600" y="2808322"/>
            <a:ext cx="6400800" cy="669693"/>
          </a:xfrm>
        </p:spPr>
        <p:txBody>
          <a:bodyPr>
            <a:normAutofit/>
          </a:bodyPr>
          <a:lstStyle/>
          <a:p>
            <a:r>
              <a:rPr lang="en-US" sz="2800" i="1" dirty="0" smtClean="0">
                <a:solidFill>
                  <a:schemeClr val="accent2">
                    <a:lumMod val="75000"/>
                  </a:schemeClr>
                </a:solidFill>
              </a:rPr>
              <a:t>The Case for Working Differently</a:t>
            </a:r>
            <a:endParaRPr lang="en-US" sz="2800" i="1" dirty="0">
              <a:solidFill>
                <a:schemeClr val="accent2">
                  <a:lumMod val="75000"/>
                </a:schemeClr>
              </a:solidFill>
            </a:endParaRPr>
          </a:p>
        </p:txBody>
      </p:sp>
      <p:sp>
        <p:nvSpPr>
          <p:cNvPr id="4" name="TextBox 3"/>
          <p:cNvSpPr txBox="1"/>
          <p:nvPr/>
        </p:nvSpPr>
        <p:spPr>
          <a:xfrm>
            <a:off x="786878" y="3891267"/>
            <a:ext cx="7671322" cy="2308324"/>
          </a:xfrm>
          <a:prstGeom prst="rect">
            <a:avLst/>
          </a:prstGeom>
          <a:noFill/>
        </p:spPr>
        <p:txBody>
          <a:bodyPr wrap="square" rtlCol="0">
            <a:spAutoFit/>
          </a:bodyPr>
          <a:lstStyle/>
          <a:p>
            <a:pPr algn="ctr"/>
            <a:r>
              <a:rPr lang="en-US" sz="1600" dirty="0" smtClean="0"/>
              <a:t>Elizabeth Walker</a:t>
            </a:r>
          </a:p>
          <a:p>
            <a:pPr algn="ctr"/>
            <a:r>
              <a:rPr lang="en-US" sz="1600" dirty="0" smtClean="0"/>
              <a:t>Executive Strategist &amp; Field Advisor</a:t>
            </a:r>
          </a:p>
          <a:p>
            <a:pPr algn="ctr"/>
            <a:r>
              <a:rPr lang="en-US" sz="1600" dirty="0" smtClean="0"/>
              <a:t>Washington, DC</a:t>
            </a:r>
          </a:p>
          <a:p>
            <a:pPr algn="ctr"/>
            <a:r>
              <a:rPr lang="en-US" sz="1600" dirty="0" smtClean="0">
                <a:hlinkClick r:id="rId3"/>
              </a:rPr>
              <a:t>eswalker12@gmail.com</a:t>
            </a:r>
            <a:endParaRPr lang="en-US" sz="1600" dirty="0" smtClean="0"/>
          </a:p>
          <a:p>
            <a:pPr algn="ctr"/>
            <a:r>
              <a:rPr lang="en-US" sz="1600" dirty="0" smtClean="0">
                <a:hlinkClick r:id="rId4"/>
              </a:rPr>
              <a:t>eswalker@post.harvard.edu</a:t>
            </a:r>
            <a:endParaRPr lang="en-US" sz="1600" dirty="0" smtClean="0"/>
          </a:p>
          <a:p>
            <a:pPr algn="ctr"/>
            <a:r>
              <a:rPr lang="en-US" sz="1600" dirty="0">
                <a:solidFill>
                  <a:schemeClr val="accent2"/>
                </a:solidFill>
                <a:hlinkClick r:id="rId5"/>
              </a:rPr>
              <a:t>www.linkedin.com/in/ewalkerglobal</a:t>
            </a:r>
            <a:r>
              <a:rPr lang="en-US" sz="1600" dirty="0" smtClean="0">
                <a:solidFill>
                  <a:schemeClr val="accent2"/>
                </a:solidFill>
                <a:hlinkClick r:id="rId5"/>
              </a:rPr>
              <a:t>/</a:t>
            </a:r>
            <a:endParaRPr lang="en-US" sz="1600" dirty="0" smtClean="0">
              <a:solidFill>
                <a:schemeClr val="accent2"/>
              </a:solidFill>
            </a:endParaRPr>
          </a:p>
          <a:p>
            <a:pPr algn="ctr"/>
            <a:endParaRPr lang="en-US" sz="1600" dirty="0" smtClean="0">
              <a:solidFill>
                <a:schemeClr val="accent2"/>
              </a:solidFill>
              <a:effectLst/>
            </a:endParaRPr>
          </a:p>
          <a:p>
            <a:pPr algn="ctr"/>
            <a:endParaRPr lang="en-US" sz="1600" dirty="0">
              <a:solidFill>
                <a:schemeClr val="accent2"/>
              </a:solidFill>
              <a:effectLst/>
            </a:endParaRPr>
          </a:p>
          <a:p>
            <a:pPr algn="ctr"/>
            <a:r>
              <a:rPr lang="en-US" sz="1600" i="1" dirty="0" smtClean="0">
                <a:solidFill>
                  <a:schemeClr val="bg1">
                    <a:lumMod val="50000"/>
                  </a:schemeClr>
                </a:solidFill>
              </a:rPr>
              <a:t>March 2016</a:t>
            </a:r>
          </a:p>
        </p:txBody>
      </p:sp>
      <p:sp>
        <p:nvSpPr>
          <p:cNvPr id="5" name="Text Box 163"/>
          <p:cNvSpPr txBox="1"/>
          <p:nvPr/>
        </p:nvSpPr>
        <p:spPr>
          <a:xfrm>
            <a:off x="6493140" y="6383065"/>
            <a:ext cx="2201154" cy="306261"/>
          </a:xfrm>
          <a:prstGeom prst="rect">
            <a:avLst/>
          </a:prstGeom>
          <a:noFill/>
        </p:spPr>
        <p:txBody>
          <a:bodyPr wrap="square" rtlCol="0">
            <a:noAutofit/>
          </a:bodyPr>
          <a:lstStyle/>
          <a:p>
            <a:pPr marL="0" marR="0" algn="r">
              <a:spcBef>
                <a:spcPts val="0"/>
              </a:spcBef>
              <a:spcAft>
                <a:spcPts val="0"/>
              </a:spcAft>
            </a:pPr>
            <a:r>
              <a:rPr lang="en-US" sz="800" b="1" i="1" kern="1200" dirty="0">
                <a:solidFill>
                  <a:srgbClr val="808080"/>
                </a:solidFill>
                <a:effectLst/>
                <a:latin typeface="Cambria"/>
                <a:ea typeface="ＭＳ 明朝"/>
                <a:cs typeface="Times New Roman"/>
              </a:rPr>
              <a:t>© </a:t>
            </a:r>
            <a:r>
              <a:rPr lang="en-US" sz="800" b="1" i="1" kern="1200" dirty="0" smtClean="0">
                <a:solidFill>
                  <a:srgbClr val="808080"/>
                </a:solidFill>
                <a:effectLst/>
                <a:latin typeface="Cambria"/>
                <a:ea typeface="ＭＳ 明朝"/>
                <a:cs typeface="Times New Roman"/>
              </a:rPr>
              <a:t>Elizabeth Walker 2016</a:t>
            </a:r>
            <a:endParaRPr lang="en-US" sz="800" b="1" i="1" dirty="0" smtClean="0">
              <a:solidFill>
                <a:srgbClr val="808080"/>
              </a:solidFill>
              <a:latin typeface="Cambria"/>
              <a:ea typeface="ＭＳ 明朝"/>
              <a:cs typeface="Times New Roman"/>
            </a:endParaRPr>
          </a:p>
          <a:p>
            <a:pPr marL="0" marR="0" algn="r">
              <a:spcBef>
                <a:spcPts val="0"/>
              </a:spcBef>
              <a:spcAft>
                <a:spcPts val="0"/>
              </a:spcAft>
            </a:pPr>
            <a:endParaRPr lang="en-US" sz="800" dirty="0">
              <a:effectLst/>
              <a:latin typeface="Times"/>
              <a:ea typeface="ＭＳ 明朝"/>
              <a:cs typeface="Times New Roman"/>
            </a:endParaRPr>
          </a:p>
        </p:txBody>
      </p:sp>
    </p:spTree>
    <p:extLst>
      <p:ext uri="{BB962C8B-B14F-4D97-AF65-F5344CB8AC3E}">
        <p14:creationId xmlns:p14="http://schemas.microsoft.com/office/powerpoint/2010/main" val="2235377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Oval 49"/>
          <p:cNvSpPr/>
          <p:nvPr/>
        </p:nvSpPr>
        <p:spPr>
          <a:xfrm>
            <a:off x="4925708" y="1524173"/>
            <a:ext cx="1918366" cy="1912874"/>
          </a:xfrm>
          <a:prstGeom prst="ellipse">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Oval 3"/>
          <p:cNvSpPr/>
          <p:nvPr/>
        </p:nvSpPr>
        <p:spPr>
          <a:xfrm>
            <a:off x="2192272" y="1531839"/>
            <a:ext cx="1918366" cy="1912874"/>
          </a:xfrm>
          <a:prstGeom prst="ellipse">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42222"/>
            <a:ext cx="8229600" cy="1143000"/>
          </a:xfrm>
        </p:spPr>
        <p:txBody>
          <a:bodyPr>
            <a:normAutofit/>
          </a:bodyPr>
          <a:lstStyle/>
          <a:p>
            <a:r>
              <a:rPr lang="en-US" dirty="0" smtClean="0"/>
              <a:t>We Change the Paradigm</a:t>
            </a:r>
            <a:endParaRPr lang="en-US" dirty="0"/>
          </a:p>
        </p:txBody>
      </p:sp>
      <p:sp>
        <p:nvSpPr>
          <p:cNvPr id="6" name="Content Placeholder 2"/>
          <p:cNvSpPr txBox="1">
            <a:spLocks/>
          </p:cNvSpPr>
          <p:nvPr/>
        </p:nvSpPr>
        <p:spPr>
          <a:xfrm>
            <a:off x="430147" y="3643490"/>
            <a:ext cx="8229600" cy="17582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defRPr/>
            </a:pPr>
            <a:r>
              <a:rPr lang="en-US" sz="2200" dirty="0" smtClean="0"/>
              <a:t>We ground the </a:t>
            </a:r>
            <a:r>
              <a:rPr lang="en-US" sz="2200" i="1" dirty="0" smtClean="0"/>
              <a:t>totality</a:t>
            </a:r>
            <a:r>
              <a:rPr lang="en-US" sz="2200" dirty="0" smtClean="0"/>
              <a:t> of our work within </a:t>
            </a:r>
            <a:r>
              <a:rPr lang="en-US" sz="2200" i="1" dirty="0" smtClean="0"/>
              <a:t>each</a:t>
            </a:r>
            <a:r>
              <a:rPr lang="en-US" sz="2200" dirty="0" smtClean="0"/>
              <a:t> of our organizations in a shared strategic framework…</a:t>
            </a:r>
          </a:p>
          <a:p>
            <a:endParaRPr lang="en-US" sz="2200" dirty="0"/>
          </a:p>
        </p:txBody>
      </p:sp>
      <p:grpSp>
        <p:nvGrpSpPr>
          <p:cNvPr id="21" name="Group 20"/>
          <p:cNvGrpSpPr/>
          <p:nvPr/>
        </p:nvGrpSpPr>
        <p:grpSpPr>
          <a:xfrm>
            <a:off x="5028877" y="1609011"/>
            <a:ext cx="1720901" cy="1755078"/>
            <a:chOff x="4985904" y="1609011"/>
            <a:chExt cx="1720901" cy="1755078"/>
          </a:xfrm>
        </p:grpSpPr>
        <p:grpSp>
          <p:nvGrpSpPr>
            <p:cNvPr id="10" name="Group 9"/>
            <p:cNvGrpSpPr/>
            <p:nvPr/>
          </p:nvGrpSpPr>
          <p:grpSpPr>
            <a:xfrm>
              <a:off x="4985904" y="1609011"/>
              <a:ext cx="1720901" cy="1755078"/>
              <a:chOff x="5043447" y="1417638"/>
              <a:chExt cx="1720901" cy="1755078"/>
            </a:xfrm>
          </p:grpSpPr>
          <p:sp>
            <p:nvSpPr>
              <p:cNvPr id="11" name="Oval 10"/>
              <p:cNvSpPr/>
              <p:nvPr/>
            </p:nvSpPr>
            <p:spPr>
              <a:xfrm>
                <a:off x="5043447" y="1417638"/>
                <a:ext cx="1720901" cy="1755078"/>
              </a:xfrm>
              <a:prstGeom prst="ellipse">
                <a:avLst/>
              </a:prstGeom>
              <a:solidFill>
                <a:schemeClr val="accent2">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2" name="TextBox 11"/>
              <p:cNvSpPr txBox="1"/>
              <p:nvPr/>
            </p:nvSpPr>
            <p:spPr>
              <a:xfrm>
                <a:off x="5278115" y="2133491"/>
                <a:ext cx="1251565" cy="323165"/>
              </a:xfrm>
              <a:prstGeom prst="rect">
                <a:avLst/>
              </a:prstGeom>
              <a:noFill/>
            </p:spPr>
            <p:txBody>
              <a:bodyPr wrap="square" rtlCol="0">
                <a:spAutoFit/>
              </a:bodyPr>
              <a:lstStyle/>
              <a:p>
                <a:pPr algn="ctr"/>
                <a:r>
                  <a:rPr lang="en-US" sz="1500" b="1" dirty="0" smtClean="0"/>
                  <a:t>Development</a:t>
                </a:r>
                <a:endParaRPr lang="en-US" sz="1500" b="1" dirty="0"/>
              </a:p>
            </p:txBody>
          </p:sp>
        </p:grpSp>
        <p:sp>
          <p:nvSpPr>
            <p:cNvPr id="14" name="Oval 13"/>
            <p:cNvSpPr/>
            <p:nvPr/>
          </p:nvSpPr>
          <p:spPr>
            <a:xfrm>
              <a:off x="5277016" y="2636900"/>
              <a:ext cx="663761" cy="679211"/>
            </a:xfrm>
            <a:prstGeom prst="ellipse">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0" name="Group 19"/>
          <p:cNvGrpSpPr/>
          <p:nvPr/>
        </p:nvGrpSpPr>
        <p:grpSpPr>
          <a:xfrm>
            <a:off x="2288463" y="1609011"/>
            <a:ext cx="1720901" cy="1755078"/>
            <a:chOff x="2245490" y="1609011"/>
            <a:chExt cx="1720901" cy="1755078"/>
          </a:xfrm>
        </p:grpSpPr>
        <p:grpSp>
          <p:nvGrpSpPr>
            <p:cNvPr id="7" name="Group 6"/>
            <p:cNvGrpSpPr/>
            <p:nvPr/>
          </p:nvGrpSpPr>
          <p:grpSpPr>
            <a:xfrm>
              <a:off x="2245490" y="1609011"/>
              <a:ext cx="1720901" cy="1755078"/>
              <a:chOff x="2211967" y="1417638"/>
              <a:chExt cx="1720901" cy="1755078"/>
            </a:xfrm>
          </p:grpSpPr>
          <p:sp>
            <p:nvSpPr>
              <p:cNvPr id="8" name="Oval 7"/>
              <p:cNvSpPr/>
              <p:nvPr/>
            </p:nvSpPr>
            <p:spPr>
              <a:xfrm>
                <a:off x="2211967" y="1417638"/>
                <a:ext cx="1720901" cy="1755078"/>
              </a:xfrm>
              <a:prstGeom prst="ellipse">
                <a:avLst/>
              </a:prstGeom>
              <a:solidFill>
                <a:srgbClr val="008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 name="TextBox 8"/>
              <p:cNvSpPr txBox="1"/>
              <p:nvPr/>
            </p:nvSpPr>
            <p:spPr>
              <a:xfrm>
                <a:off x="2446635" y="2136473"/>
                <a:ext cx="1251565" cy="323165"/>
              </a:xfrm>
              <a:prstGeom prst="rect">
                <a:avLst/>
              </a:prstGeom>
              <a:noFill/>
            </p:spPr>
            <p:txBody>
              <a:bodyPr wrap="square" rtlCol="0">
                <a:spAutoFit/>
              </a:bodyPr>
              <a:lstStyle/>
              <a:p>
                <a:pPr algn="ctr"/>
                <a:r>
                  <a:rPr lang="en-US" sz="1500" b="1" dirty="0" smtClean="0"/>
                  <a:t>Conservation</a:t>
                </a:r>
                <a:endParaRPr lang="en-US" sz="1500" b="1" dirty="0"/>
              </a:p>
            </p:txBody>
          </p:sp>
        </p:grpSp>
        <p:sp>
          <p:nvSpPr>
            <p:cNvPr id="13" name="Oval 12"/>
            <p:cNvSpPr/>
            <p:nvPr/>
          </p:nvSpPr>
          <p:spPr>
            <a:xfrm>
              <a:off x="2544494" y="2704633"/>
              <a:ext cx="205635" cy="208844"/>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p:cNvSpPr/>
            <p:nvPr/>
          </p:nvSpPr>
          <p:spPr>
            <a:xfrm>
              <a:off x="3041780" y="2913477"/>
              <a:ext cx="205635" cy="208844"/>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p:nvSpPr>
          <p:spPr>
            <a:xfrm>
              <a:off x="3526088" y="2654617"/>
              <a:ext cx="205635" cy="208844"/>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p:cNvSpPr/>
            <p:nvPr/>
          </p:nvSpPr>
          <p:spPr>
            <a:xfrm>
              <a:off x="3423270" y="1981200"/>
              <a:ext cx="205635" cy="208844"/>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a:off x="2938962" y="2168995"/>
              <a:ext cx="205635" cy="208844"/>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Oval 18"/>
            <p:cNvSpPr/>
            <p:nvPr/>
          </p:nvSpPr>
          <p:spPr>
            <a:xfrm>
              <a:off x="2647311" y="1876778"/>
              <a:ext cx="205635" cy="208844"/>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2" name="Content Placeholder 2"/>
          <p:cNvSpPr txBox="1">
            <a:spLocks/>
          </p:cNvSpPr>
          <p:nvPr/>
        </p:nvSpPr>
        <p:spPr>
          <a:xfrm>
            <a:off x="430147" y="4543782"/>
            <a:ext cx="8229600" cy="17582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0"/>
              </a:spcBef>
              <a:buNone/>
              <a:defRPr/>
            </a:pPr>
            <a:r>
              <a:rPr lang="en-US" sz="2200" dirty="0" smtClean="0"/>
              <a:t>…that truly marries </a:t>
            </a:r>
            <a:r>
              <a:rPr lang="en-US" sz="2200" i="1" dirty="0" smtClean="0"/>
              <a:t>sustainability, stewardship and development </a:t>
            </a:r>
            <a:r>
              <a:rPr lang="en-US" sz="2200" dirty="0" smtClean="0"/>
              <a:t>across concept and practice…</a:t>
            </a:r>
          </a:p>
          <a:p>
            <a:endParaRPr lang="en-US" sz="2200" dirty="0"/>
          </a:p>
        </p:txBody>
      </p:sp>
      <p:sp>
        <p:nvSpPr>
          <p:cNvPr id="23" name="Content Placeholder 2"/>
          <p:cNvSpPr txBox="1">
            <a:spLocks/>
          </p:cNvSpPr>
          <p:nvPr/>
        </p:nvSpPr>
        <p:spPr>
          <a:xfrm>
            <a:off x="430147" y="5480760"/>
            <a:ext cx="8229600" cy="48076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0"/>
              </a:spcBef>
              <a:buNone/>
              <a:defRPr/>
            </a:pPr>
            <a:r>
              <a:rPr lang="en-US" sz="2200" dirty="0" smtClean="0"/>
              <a:t>…informing </a:t>
            </a:r>
            <a:r>
              <a:rPr lang="en-US" sz="2200" i="1" dirty="0" smtClean="0"/>
              <a:t>each and every element of project design</a:t>
            </a:r>
            <a:r>
              <a:rPr lang="en-US" sz="2200" dirty="0" smtClean="0"/>
              <a:t>…</a:t>
            </a:r>
          </a:p>
          <a:p>
            <a:endParaRPr lang="en-US" sz="2200" dirty="0"/>
          </a:p>
        </p:txBody>
      </p:sp>
      <p:grpSp>
        <p:nvGrpSpPr>
          <p:cNvPr id="32" name="Group 31"/>
          <p:cNvGrpSpPr/>
          <p:nvPr/>
        </p:nvGrpSpPr>
        <p:grpSpPr>
          <a:xfrm>
            <a:off x="6515110" y="1045882"/>
            <a:ext cx="1446687" cy="1039740"/>
            <a:chOff x="6472137" y="1045882"/>
            <a:chExt cx="1446687" cy="1039740"/>
          </a:xfrm>
        </p:grpSpPr>
        <p:sp>
          <p:nvSpPr>
            <p:cNvPr id="24" name="Cloud Callout 23"/>
            <p:cNvSpPr/>
            <p:nvPr/>
          </p:nvSpPr>
          <p:spPr>
            <a:xfrm>
              <a:off x="6472137" y="1045882"/>
              <a:ext cx="1446687" cy="1039740"/>
            </a:xfrm>
            <a:prstGeom prst="cloud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p:cNvSpPr txBox="1"/>
            <p:nvPr/>
          </p:nvSpPr>
          <p:spPr>
            <a:xfrm>
              <a:off x="6512570" y="1187236"/>
              <a:ext cx="1406254" cy="553998"/>
            </a:xfrm>
            <a:prstGeom prst="rect">
              <a:avLst/>
            </a:prstGeom>
            <a:noFill/>
          </p:spPr>
          <p:txBody>
            <a:bodyPr wrap="square" rtlCol="0">
              <a:spAutoFit/>
            </a:bodyPr>
            <a:lstStyle/>
            <a:p>
              <a:pPr algn="ctr"/>
              <a:r>
                <a:rPr lang="en-US" sz="1500" b="1" i="1" dirty="0" smtClean="0"/>
                <a:t>The Environment!</a:t>
              </a:r>
              <a:endParaRPr lang="en-US" sz="1500" b="1" i="1" dirty="0"/>
            </a:p>
          </p:txBody>
        </p:sp>
      </p:grpSp>
      <p:grpSp>
        <p:nvGrpSpPr>
          <p:cNvPr id="30" name="Group 29"/>
          <p:cNvGrpSpPr/>
          <p:nvPr/>
        </p:nvGrpSpPr>
        <p:grpSpPr>
          <a:xfrm>
            <a:off x="806176" y="2270912"/>
            <a:ext cx="1406254" cy="1446687"/>
            <a:chOff x="763203" y="2270912"/>
            <a:chExt cx="1406254" cy="1446687"/>
          </a:xfrm>
        </p:grpSpPr>
        <p:sp>
          <p:nvSpPr>
            <p:cNvPr id="28" name="TextBox 27"/>
            <p:cNvSpPr txBox="1"/>
            <p:nvPr/>
          </p:nvSpPr>
          <p:spPr>
            <a:xfrm>
              <a:off x="763203" y="2694569"/>
              <a:ext cx="1406254" cy="553998"/>
            </a:xfrm>
            <a:prstGeom prst="rect">
              <a:avLst/>
            </a:prstGeom>
            <a:noFill/>
          </p:spPr>
          <p:txBody>
            <a:bodyPr wrap="square" rtlCol="0">
              <a:spAutoFit/>
            </a:bodyPr>
            <a:lstStyle/>
            <a:p>
              <a:pPr algn="ctr"/>
              <a:r>
                <a:rPr lang="en-US" sz="1500" b="1" i="1" dirty="0" smtClean="0"/>
                <a:t>Human</a:t>
              </a:r>
            </a:p>
            <a:p>
              <a:pPr algn="ctr"/>
              <a:r>
                <a:rPr lang="en-US" sz="1500" b="1" i="1" dirty="0" smtClean="0"/>
                <a:t> Needs!</a:t>
              </a:r>
              <a:endParaRPr lang="en-US" sz="1500" b="1" i="1" dirty="0"/>
            </a:p>
          </p:txBody>
        </p:sp>
        <p:sp>
          <p:nvSpPr>
            <p:cNvPr id="29" name="Cloud Callout 28"/>
            <p:cNvSpPr/>
            <p:nvPr/>
          </p:nvSpPr>
          <p:spPr>
            <a:xfrm rot="13839722">
              <a:off x="751192" y="2474386"/>
              <a:ext cx="1446687" cy="1039740"/>
            </a:xfrm>
            <a:prstGeom prst="cloud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3" name="Group 32"/>
          <p:cNvGrpSpPr/>
          <p:nvPr/>
        </p:nvGrpSpPr>
        <p:grpSpPr>
          <a:xfrm>
            <a:off x="3681506" y="1418797"/>
            <a:ext cx="1720901" cy="1755078"/>
            <a:chOff x="2080135" y="1990337"/>
            <a:chExt cx="1720901" cy="1755078"/>
          </a:xfrm>
        </p:grpSpPr>
        <p:sp>
          <p:nvSpPr>
            <p:cNvPr id="34" name="Oval 33"/>
            <p:cNvSpPr/>
            <p:nvPr/>
          </p:nvSpPr>
          <p:spPr>
            <a:xfrm>
              <a:off x="2080135" y="1990337"/>
              <a:ext cx="1720901" cy="1755078"/>
            </a:xfrm>
            <a:prstGeom prst="ellipse">
              <a:avLst/>
            </a:prstGeom>
            <a:noFill/>
            <a:ln>
              <a:solidFill>
                <a:schemeClr val="tx1">
                  <a:lumMod val="50000"/>
                  <a:lumOff val="5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grpSp>
          <p:nvGrpSpPr>
            <p:cNvPr id="35" name="Group 34"/>
            <p:cNvGrpSpPr/>
            <p:nvPr/>
          </p:nvGrpSpPr>
          <p:grpSpPr>
            <a:xfrm>
              <a:off x="2136585" y="2154354"/>
              <a:ext cx="1634322" cy="1503368"/>
              <a:chOff x="2136585" y="2154354"/>
              <a:chExt cx="1634322" cy="1503368"/>
            </a:xfrm>
          </p:grpSpPr>
          <p:sp>
            <p:nvSpPr>
              <p:cNvPr id="36" name="Oval 35"/>
              <p:cNvSpPr/>
              <p:nvPr/>
            </p:nvSpPr>
            <p:spPr>
              <a:xfrm>
                <a:off x="2413000" y="2154354"/>
                <a:ext cx="254000" cy="254000"/>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Oval 36"/>
              <p:cNvSpPr/>
              <p:nvPr/>
            </p:nvSpPr>
            <p:spPr>
              <a:xfrm>
                <a:off x="2844800" y="2256118"/>
                <a:ext cx="254000" cy="254000"/>
              </a:xfrm>
              <a:prstGeom prst="ellipse">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Oval 37"/>
              <p:cNvSpPr/>
              <p:nvPr/>
            </p:nvSpPr>
            <p:spPr>
              <a:xfrm>
                <a:off x="3173506" y="2584824"/>
                <a:ext cx="254000" cy="254000"/>
              </a:xfrm>
              <a:prstGeom prst="ellipse">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Oval 38"/>
              <p:cNvSpPr/>
              <p:nvPr/>
            </p:nvSpPr>
            <p:spPr>
              <a:xfrm>
                <a:off x="2275425" y="3131671"/>
                <a:ext cx="254000" cy="254000"/>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p:cNvSpPr/>
              <p:nvPr/>
            </p:nvSpPr>
            <p:spPr>
              <a:xfrm>
                <a:off x="3385174" y="2926519"/>
                <a:ext cx="254000" cy="254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p:nvPr/>
            </p:nvSpPr>
            <p:spPr>
              <a:xfrm>
                <a:off x="3233273" y="2220712"/>
                <a:ext cx="373530" cy="367553"/>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Oval 41"/>
              <p:cNvSpPr/>
              <p:nvPr/>
            </p:nvSpPr>
            <p:spPr>
              <a:xfrm>
                <a:off x="3098800" y="3235429"/>
                <a:ext cx="373530" cy="367553"/>
              </a:xfrm>
              <a:prstGeom prst="ellipse">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val 42"/>
              <p:cNvSpPr/>
              <p:nvPr/>
            </p:nvSpPr>
            <p:spPr>
              <a:xfrm>
                <a:off x="2829859" y="2867876"/>
                <a:ext cx="373530" cy="367553"/>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p:cNvSpPr/>
              <p:nvPr/>
            </p:nvSpPr>
            <p:spPr>
              <a:xfrm>
                <a:off x="2379382" y="2838824"/>
                <a:ext cx="254000" cy="254000"/>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Oval 44"/>
              <p:cNvSpPr/>
              <p:nvPr/>
            </p:nvSpPr>
            <p:spPr>
              <a:xfrm>
                <a:off x="3516907" y="2654671"/>
                <a:ext cx="254000" cy="254000"/>
              </a:xfrm>
              <a:prstGeom prst="ellips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Oval 45"/>
              <p:cNvSpPr/>
              <p:nvPr/>
            </p:nvSpPr>
            <p:spPr>
              <a:xfrm>
                <a:off x="2717800" y="2587435"/>
                <a:ext cx="254000" cy="254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Oval 46"/>
              <p:cNvSpPr/>
              <p:nvPr/>
            </p:nvSpPr>
            <p:spPr>
              <a:xfrm>
                <a:off x="2136585" y="2473882"/>
                <a:ext cx="373530" cy="367553"/>
              </a:xfrm>
              <a:prstGeom prst="ellipse">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Oval 47"/>
              <p:cNvSpPr/>
              <p:nvPr/>
            </p:nvSpPr>
            <p:spPr>
              <a:xfrm>
                <a:off x="2648063" y="3403722"/>
                <a:ext cx="254000" cy="254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49" name="Content Placeholder 2"/>
          <p:cNvSpPr txBox="1">
            <a:spLocks/>
          </p:cNvSpPr>
          <p:nvPr/>
        </p:nvSpPr>
        <p:spPr>
          <a:xfrm>
            <a:off x="430147" y="6099325"/>
            <a:ext cx="8229600" cy="48076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0"/>
              </a:spcBef>
              <a:buNone/>
              <a:defRPr/>
            </a:pPr>
            <a:r>
              <a:rPr lang="en-US" sz="2200" dirty="0" smtClean="0"/>
              <a:t>…answerable to the </a:t>
            </a:r>
            <a:r>
              <a:rPr lang="en-US" sz="2200" i="1" dirty="0" smtClean="0"/>
              <a:t>requirements and aspirations </a:t>
            </a:r>
            <a:r>
              <a:rPr lang="en-US" sz="2200" dirty="0" smtClean="0"/>
              <a:t>of our era.</a:t>
            </a:r>
          </a:p>
          <a:p>
            <a:endParaRPr lang="en-US" sz="2200" dirty="0"/>
          </a:p>
        </p:txBody>
      </p:sp>
    </p:spTree>
    <p:extLst>
      <p:ext uri="{BB962C8B-B14F-4D97-AF65-F5344CB8AC3E}">
        <p14:creationId xmlns:p14="http://schemas.microsoft.com/office/powerpoint/2010/main" val="31239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1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dissolve">
                                      <p:cBhvr>
                                        <p:cTn id="17" dur="10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dissolve">
                                      <p:cBhvr>
                                        <p:cTn id="22" dur="10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par>
                          <p:cTn id="28" fill="hold">
                            <p:stCondLst>
                              <p:cond delay="500"/>
                            </p:stCondLst>
                            <p:childTnLst>
                              <p:par>
                                <p:cTn id="29" presetID="19" presetClass="emph" presetSubtype="0" fill="hold" grpId="1" nodeType="afterEffect">
                                  <p:stCondLst>
                                    <p:cond delay="0"/>
                                  </p:stCondLst>
                                  <p:childTnLst>
                                    <p:animClr clrSpc="rgb" dir="cw">
                                      <p:cBhvr override="childStyle">
                                        <p:cTn id="30" dur="1000" fill="hold"/>
                                        <p:tgtEl>
                                          <p:spTgt spid="4"/>
                                        </p:tgtEl>
                                        <p:attrNameLst>
                                          <p:attrName>style.color</p:attrName>
                                        </p:attrNameLst>
                                      </p:cBhvr>
                                      <p:to>
                                        <a:schemeClr val="accent2"/>
                                      </p:to>
                                    </p:animClr>
                                    <p:animClr clrSpc="rgb" dir="cw">
                                      <p:cBhvr>
                                        <p:cTn id="31" dur="1000" fill="hold"/>
                                        <p:tgtEl>
                                          <p:spTgt spid="4"/>
                                        </p:tgtEl>
                                        <p:attrNameLst>
                                          <p:attrName>fillcolor</p:attrName>
                                        </p:attrNameLst>
                                      </p:cBhvr>
                                      <p:to>
                                        <a:schemeClr val="accent2"/>
                                      </p:to>
                                    </p:animClr>
                                    <p:set>
                                      <p:cBhvr>
                                        <p:cTn id="32" dur="1000" fill="hold"/>
                                        <p:tgtEl>
                                          <p:spTgt spid="4"/>
                                        </p:tgtEl>
                                        <p:attrNameLst>
                                          <p:attrName>fill.type</p:attrName>
                                        </p:attrNameLst>
                                      </p:cBhvr>
                                      <p:to>
                                        <p:strVal val="solid"/>
                                      </p:to>
                                    </p:set>
                                    <p:set>
                                      <p:cBhvr>
                                        <p:cTn id="33" dur="1000" fill="hold"/>
                                        <p:tgtEl>
                                          <p:spTgt spid="4"/>
                                        </p:tgtEl>
                                        <p:attrNameLst>
                                          <p:attrName>fill.on</p:attrName>
                                        </p:attrNameLst>
                                      </p:cBhvr>
                                      <p:to>
                                        <p:strVal val="true"/>
                                      </p:to>
                                    </p:se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dissolve">
                                      <p:cBhvr>
                                        <p:cTn id="38" dur="500"/>
                                        <p:tgtEl>
                                          <p:spTgt spid="50"/>
                                        </p:tgtEl>
                                      </p:cBhvr>
                                    </p:animEffect>
                                  </p:childTnLst>
                                </p:cTn>
                              </p:par>
                              <p:par>
                                <p:cTn id="39" presetID="24" presetClass="emph" presetSubtype="0" fill="hold" grpId="3" nodeType="withEffect">
                                  <p:stCondLst>
                                    <p:cond delay="0"/>
                                  </p:stCondLst>
                                  <p:childTnLst>
                                    <p:animClr clrSpc="hsl" dir="cw">
                                      <p:cBhvr override="childStyle">
                                        <p:cTn id="40" dur="1000" fill="hold"/>
                                        <p:tgtEl>
                                          <p:spTgt spid="50"/>
                                        </p:tgtEl>
                                        <p:attrNameLst>
                                          <p:attrName>style.color</p:attrName>
                                        </p:attrNameLst>
                                      </p:cBhvr>
                                      <p:by>
                                        <p:hsl h="0" s="-12549" l="-25098"/>
                                      </p:by>
                                    </p:animClr>
                                    <p:animClr clrSpc="hsl" dir="cw">
                                      <p:cBhvr>
                                        <p:cTn id="41" dur="1000" fill="hold"/>
                                        <p:tgtEl>
                                          <p:spTgt spid="50"/>
                                        </p:tgtEl>
                                        <p:attrNameLst>
                                          <p:attrName>fillcolor</p:attrName>
                                        </p:attrNameLst>
                                      </p:cBhvr>
                                      <p:by>
                                        <p:hsl h="0" s="-12549" l="-25098"/>
                                      </p:by>
                                    </p:animClr>
                                    <p:animClr clrSpc="hsl" dir="cw">
                                      <p:cBhvr>
                                        <p:cTn id="42" dur="1000" fill="hold"/>
                                        <p:tgtEl>
                                          <p:spTgt spid="50"/>
                                        </p:tgtEl>
                                        <p:attrNameLst>
                                          <p:attrName>stroke.color</p:attrName>
                                        </p:attrNameLst>
                                      </p:cBhvr>
                                      <p:by>
                                        <p:hsl h="0" s="-12549" l="-25098"/>
                                      </p:by>
                                    </p:animClr>
                                    <p:set>
                                      <p:cBhvr>
                                        <p:cTn id="43" dur="1000" fill="hold"/>
                                        <p:tgtEl>
                                          <p:spTgt spid="50"/>
                                        </p:tgtEl>
                                        <p:attrNameLst>
                                          <p:attrName>fill.type</p:attrName>
                                        </p:attrNameLst>
                                      </p:cBhvr>
                                      <p:to>
                                        <p:strVal val="solid"/>
                                      </p:to>
                                    </p:set>
                                  </p:childTnLst>
                                </p:cTn>
                              </p:par>
                            </p:childTnLst>
                          </p:cTn>
                        </p:par>
                      </p:childTnLst>
                    </p:cTn>
                  </p:par>
                  <p:par>
                    <p:cTn id="44" fill="hold">
                      <p:stCondLst>
                        <p:cond delay="indefinite"/>
                      </p:stCondLst>
                      <p:childTnLst>
                        <p:par>
                          <p:cTn id="45" fill="hold">
                            <p:stCondLst>
                              <p:cond delay="0"/>
                            </p:stCondLst>
                            <p:childTnLst>
                              <p:par>
                                <p:cTn id="46" presetID="9" presetClass="exit" presetSubtype="0" fill="hold" grpId="2" nodeType="clickEffect">
                                  <p:stCondLst>
                                    <p:cond delay="0"/>
                                  </p:stCondLst>
                                  <p:childTnLst>
                                    <p:animEffect transition="out" filter="dissolve">
                                      <p:cBhvr>
                                        <p:cTn id="47" dur="500"/>
                                        <p:tgtEl>
                                          <p:spTgt spid="4"/>
                                        </p:tgtEl>
                                      </p:cBhvr>
                                    </p:animEffect>
                                    <p:set>
                                      <p:cBhvr>
                                        <p:cTn id="48" dur="1" fill="hold">
                                          <p:stCondLst>
                                            <p:cond delay="499"/>
                                          </p:stCondLst>
                                        </p:cTn>
                                        <p:tgtEl>
                                          <p:spTgt spid="4"/>
                                        </p:tgtEl>
                                        <p:attrNameLst>
                                          <p:attrName>style.visibility</p:attrName>
                                        </p:attrNameLst>
                                      </p:cBhvr>
                                      <p:to>
                                        <p:strVal val="hidden"/>
                                      </p:to>
                                    </p:set>
                                  </p:childTnLst>
                                </p:cTn>
                              </p:par>
                              <p:par>
                                <p:cTn id="49" presetID="9" presetClass="exit" presetSubtype="0" fill="hold" grpId="2" nodeType="withEffect">
                                  <p:stCondLst>
                                    <p:cond delay="0"/>
                                  </p:stCondLst>
                                  <p:childTnLst>
                                    <p:animEffect transition="out" filter="dissolve">
                                      <p:cBhvr>
                                        <p:cTn id="50" dur="500"/>
                                        <p:tgtEl>
                                          <p:spTgt spid="50"/>
                                        </p:tgtEl>
                                      </p:cBhvr>
                                    </p:animEffect>
                                    <p:set>
                                      <p:cBhvr>
                                        <p:cTn id="51" dur="1" fill="hold">
                                          <p:stCondLst>
                                            <p:cond delay="499"/>
                                          </p:stCondLst>
                                        </p:cTn>
                                        <p:tgtEl>
                                          <p:spTgt spid="50"/>
                                        </p:tgtEl>
                                        <p:attrNameLst>
                                          <p:attrName>style.visibility</p:attrName>
                                        </p:attrNameLst>
                                      </p:cBhvr>
                                      <p:to>
                                        <p:strVal val="hidden"/>
                                      </p:to>
                                    </p:set>
                                  </p:childTnLst>
                                </p:cTn>
                              </p:par>
                              <p:par>
                                <p:cTn id="52" presetID="31" presetClass="exit" presetSubtype="0" fill="hold" nodeType="withEffect">
                                  <p:stCondLst>
                                    <p:cond delay="0"/>
                                  </p:stCondLst>
                                  <p:childTnLst>
                                    <p:anim calcmode="lin" valueType="num">
                                      <p:cBhvr>
                                        <p:cTn id="53" dur="1000"/>
                                        <p:tgtEl>
                                          <p:spTgt spid="20"/>
                                        </p:tgtEl>
                                        <p:attrNameLst>
                                          <p:attrName>ppt_w</p:attrName>
                                        </p:attrNameLst>
                                      </p:cBhvr>
                                      <p:tavLst>
                                        <p:tav tm="0">
                                          <p:val>
                                            <p:strVal val="ppt_w"/>
                                          </p:val>
                                        </p:tav>
                                        <p:tav tm="100000">
                                          <p:val>
                                            <p:fltVal val="0"/>
                                          </p:val>
                                        </p:tav>
                                      </p:tavLst>
                                    </p:anim>
                                    <p:anim calcmode="lin" valueType="num">
                                      <p:cBhvr>
                                        <p:cTn id="54" dur="1000"/>
                                        <p:tgtEl>
                                          <p:spTgt spid="20"/>
                                        </p:tgtEl>
                                        <p:attrNameLst>
                                          <p:attrName>ppt_h</p:attrName>
                                        </p:attrNameLst>
                                      </p:cBhvr>
                                      <p:tavLst>
                                        <p:tav tm="0">
                                          <p:val>
                                            <p:strVal val="ppt_h"/>
                                          </p:val>
                                        </p:tav>
                                        <p:tav tm="100000">
                                          <p:val>
                                            <p:fltVal val="0"/>
                                          </p:val>
                                        </p:tav>
                                      </p:tavLst>
                                    </p:anim>
                                    <p:anim calcmode="lin" valueType="num">
                                      <p:cBhvr>
                                        <p:cTn id="55" dur="1000"/>
                                        <p:tgtEl>
                                          <p:spTgt spid="20"/>
                                        </p:tgtEl>
                                        <p:attrNameLst>
                                          <p:attrName>style.rotation</p:attrName>
                                        </p:attrNameLst>
                                      </p:cBhvr>
                                      <p:tavLst>
                                        <p:tav tm="0">
                                          <p:val>
                                            <p:fltVal val="0"/>
                                          </p:val>
                                        </p:tav>
                                        <p:tav tm="100000">
                                          <p:val>
                                            <p:fltVal val="90"/>
                                          </p:val>
                                        </p:tav>
                                      </p:tavLst>
                                    </p:anim>
                                    <p:animEffect transition="out" filter="fade">
                                      <p:cBhvr>
                                        <p:cTn id="56" dur="1000"/>
                                        <p:tgtEl>
                                          <p:spTgt spid="20"/>
                                        </p:tgtEl>
                                      </p:cBhvr>
                                    </p:animEffect>
                                    <p:set>
                                      <p:cBhvr>
                                        <p:cTn id="57" dur="1" fill="hold">
                                          <p:stCondLst>
                                            <p:cond delay="999"/>
                                          </p:stCondLst>
                                        </p:cTn>
                                        <p:tgtEl>
                                          <p:spTgt spid="20"/>
                                        </p:tgtEl>
                                        <p:attrNameLst>
                                          <p:attrName>style.visibility</p:attrName>
                                        </p:attrNameLst>
                                      </p:cBhvr>
                                      <p:to>
                                        <p:strVal val="hidden"/>
                                      </p:to>
                                    </p:set>
                                  </p:childTnLst>
                                </p:cTn>
                              </p:par>
                              <p:par>
                                <p:cTn id="58" presetID="31" presetClass="exit" presetSubtype="0" fill="hold" nodeType="withEffect">
                                  <p:stCondLst>
                                    <p:cond delay="0"/>
                                  </p:stCondLst>
                                  <p:childTnLst>
                                    <p:anim calcmode="lin" valueType="num">
                                      <p:cBhvr>
                                        <p:cTn id="59" dur="1000"/>
                                        <p:tgtEl>
                                          <p:spTgt spid="21"/>
                                        </p:tgtEl>
                                        <p:attrNameLst>
                                          <p:attrName>ppt_w</p:attrName>
                                        </p:attrNameLst>
                                      </p:cBhvr>
                                      <p:tavLst>
                                        <p:tav tm="0">
                                          <p:val>
                                            <p:strVal val="ppt_w"/>
                                          </p:val>
                                        </p:tav>
                                        <p:tav tm="100000">
                                          <p:val>
                                            <p:fltVal val="0"/>
                                          </p:val>
                                        </p:tav>
                                      </p:tavLst>
                                    </p:anim>
                                    <p:anim calcmode="lin" valueType="num">
                                      <p:cBhvr>
                                        <p:cTn id="60" dur="1000"/>
                                        <p:tgtEl>
                                          <p:spTgt spid="21"/>
                                        </p:tgtEl>
                                        <p:attrNameLst>
                                          <p:attrName>ppt_h</p:attrName>
                                        </p:attrNameLst>
                                      </p:cBhvr>
                                      <p:tavLst>
                                        <p:tav tm="0">
                                          <p:val>
                                            <p:strVal val="ppt_h"/>
                                          </p:val>
                                        </p:tav>
                                        <p:tav tm="100000">
                                          <p:val>
                                            <p:fltVal val="0"/>
                                          </p:val>
                                        </p:tav>
                                      </p:tavLst>
                                    </p:anim>
                                    <p:anim calcmode="lin" valueType="num">
                                      <p:cBhvr>
                                        <p:cTn id="61" dur="1000"/>
                                        <p:tgtEl>
                                          <p:spTgt spid="21"/>
                                        </p:tgtEl>
                                        <p:attrNameLst>
                                          <p:attrName>style.rotation</p:attrName>
                                        </p:attrNameLst>
                                      </p:cBhvr>
                                      <p:tavLst>
                                        <p:tav tm="0">
                                          <p:val>
                                            <p:fltVal val="0"/>
                                          </p:val>
                                        </p:tav>
                                        <p:tav tm="100000">
                                          <p:val>
                                            <p:fltVal val="90"/>
                                          </p:val>
                                        </p:tav>
                                      </p:tavLst>
                                    </p:anim>
                                    <p:animEffect transition="out" filter="fade">
                                      <p:cBhvr>
                                        <p:cTn id="62" dur="1000"/>
                                        <p:tgtEl>
                                          <p:spTgt spid="21"/>
                                        </p:tgtEl>
                                      </p:cBhvr>
                                    </p:animEffect>
                                    <p:set>
                                      <p:cBhvr>
                                        <p:cTn id="63" dur="1" fill="hold">
                                          <p:stCondLst>
                                            <p:cond delay="999"/>
                                          </p:stCondLst>
                                        </p:cTn>
                                        <p:tgtEl>
                                          <p:spTgt spid="21"/>
                                        </p:tgtEl>
                                        <p:attrNameLst>
                                          <p:attrName>style.visibility</p:attrName>
                                        </p:attrNameLst>
                                      </p:cBhvr>
                                      <p:to>
                                        <p:strVal val="hidden"/>
                                      </p:to>
                                    </p:set>
                                  </p:childTnLst>
                                </p:cTn>
                              </p:par>
                              <p:par>
                                <p:cTn id="64" presetID="31" presetClass="exit" presetSubtype="0" fill="hold" nodeType="withEffect">
                                  <p:stCondLst>
                                    <p:cond delay="0"/>
                                  </p:stCondLst>
                                  <p:childTnLst>
                                    <p:anim calcmode="lin" valueType="num">
                                      <p:cBhvr>
                                        <p:cTn id="65" dur="1000"/>
                                        <p:tgtEl>
                                          <p:spTgt spid="30"/>
                                        </p:tgtEl>
                                        <p:attrNameLst>
                                          <p:attrName>ppt_w</p:attrName>
                                        </p:attrNameLst>
                                      </p:cBhvr>
                                      <p:tavLst>
                                        <p:tav tm="0">
                                          <p:val>
                                            <p:strVal val="ppt_w"/>
                                          </p:val>
                                        </p:tav>
                                        <p:tav tm="100000">
                                          <p:val>
                                            <p:fltVal val="0"/>
                                          </p:val>
                                        </p:tav>
                                      </p:tavLst>
                                    </p:anim>
                                    <p:anim calcmode="lin" valueType="num">
                                      <p:cBhvr>
                                        <p:cTn id="66" dur="1000"/>
                                        <p:tgtEl>
                                          <p:spTgt spid="30"/>
                                        </p:tgtEl>
                                        <p:attrNameLst>
                                          <p:attrName>ppt_h</p:attrName>
                                        </p:attrNameLst>
                                      </p:cBhvr>
                                      <p:tavLst>
                                        <p:tav tm="0">
                                          <p:val>
                                            <p:strVal val="ppt_h"/>
                                          </p:val>
                                        </p:tav>
                                        <p:tav tm="100000">
                                          <p:val>
                                            <p:fltVal val="0"/>
                                          </p:val>
                                        </p:tav>
                                      </p:tavLst>
                                    </p:anim>
                                    <p:anim calcmode="lin" valueType="num">
                                      <p:cBhvr>
                                        <p:cTn id="67" dur="1000"/>
                                        <p:tgtEl>
                                          <p:spTgt spid="30"/>
                                        </p:tgtEl>
                                        <p:attrNameLst>
                                          <p:attrName>style.rotation</p:attrName>
                                        </p:attrNameLst>
                                      </p:cBhvr>
                                      <p:tavLst>
                                        <p:tav tm="0">
                                          <p:val>
                                            <p:fltVal val="0"/>
                                          </p:val>
                                        </p:tav>
                                        <p:tav tm="100000">
                                          <p:val>
                                            <p:fltVal val="90"/>
                                          </p:val>
                                        </p:tav>
                                      </p:tavLst>
                                    </p:anim>
                                    <p:animEffect transition="out" filter="fade">
                                      <p:cBhvr>
                                        <p:cTn id="68" dur="1000"/>
                                        <p:tgtEl>
                                          <p:spTgt spid="30"/>
                                        </p:tgtEl>
                                      </p:cBhvr>
                                    </p:animEffect>
                                    <p:set>
                                      <p:cBhvr>
                                        <p:cTn id="69" dur="1" fill="hold">
                                          <p:stCondLst>
                                            <p:cond delay="999"/>
                                          </p:stCondLst>
                                        </p:cTn>
                                        <p:tgtEl>
                                          <p:spTgt spid="30"/>
                                        </p:tgtEl>
                                        <p:attrNameLst>
                                          <p:attrName>style.visibility</p:attrName>
                                        </p:attrNameLst>
                                      </p:cBhvr>
                                      <p:to>
                                        <p:strVal val="hidden"/>
                                      </p:to>
                                    </p:set>
                                  </p:childTnLst>
                                </p:cTn>
                              </p:par>
                              <p:par>
                                <p:cTn id="70" presetID="31" presetClass="exit" presetSubtype="0" fill="hold" nodeType="withEffect">
                                  <p:stCondLst>
                                    <p:cond delay="0"/>
                                  </p:stCondLst>
                                  <p:childTnLst>
                                    <p:anim calcmode="lin" valueType="num">
                                      <p:cBhvr>
                                        <p:cTn id="71" dur="1000"/>
                                        <p:tgtEl>
                                          <p:spTgt spid="32"/>
                                        </p:tgtEl>
                                        <p:attrNameLst>
                                          <p:attrName>ppt_w</p:attrName>
                                        </p:attrNameLst>
                                      </p:cBhvr>
                                      <p:tavLst>
                                        <p:tav tm="0">
                                          <p:val>
                                            <p:strVal val="ppt_w"/>
                                          </p:val>
                                        </p:tav>
                                        <p:tav tm="100000">
                                          <p:val>
                                            <p:fltVal val="0"/>
                                          </p:val>
                                        </p:tav>
                                      </p:tavLst>
                                    </p:anim>
                                    <p:anim calcmode="lin" valueType="num">
                                      <p:cBhvr>
                                        <p:cTn id="72" dur="1000"/>
                                        <p:tgtEl>
                                          <p:spTgt spid="32"/>
                                        </p:tgtEl>
                                        <p:attrNameLst>
                                          <p:attrName>ppt_h</p:attrName>
                                        </p:attrNameLst>
                                      </p:cBhvr>
                                      <p:tavLst>
                                        <p:tav tm="0">
                                          <p:val>
                                            <p:strVal val="ppt_h"/>
                                          </p:val>
                                        </p:tav>
                                        <p:tav tm="100000">
                                          <p:val>
                                            <p:fltVal val="0"/>
                                          </p:val>
                                        </p:tav>
                                      </p:tavLst>
                                    </p:anim>
                                    <p:anim calcmode="lin" valueType="num">
                                      <p:cBhvr>
                                        <p:cTn id="73" dur="1000"/>
                                        <p:tgtEl>
                                          <p:spTgt spid="32"/>
                                        </p:tgtEl>
                                        <p:attrNameLst>
                                          <p:attrName>style.rotation</p:attrName>
                                        </p:attrNameLst>
                                      </p:cBhvr>
                                      <p:tavLst>
                                        <p:tav tm="0">
                                          <p:val>
                                            <p:fltVal val="0"/>
                                          </p:val>
                                        </p:tav>
                                        <p:tav tm="100000">
                                          <p:val>
                                            <p:fltVal val="90"/>
                                          </p:val>
                                        </p:tav>
                                      </p:tavLst>
                                    </p:anim>
                                    <p:animEffect transition="out" filter="fade">
                                      <p:cBhvr>
                                        <p:cTn id="74" dur="1000"/>
                                        <p:tgtEl>
                                          <p:spTgt spid="32"/>
                                        </p:tgtEl>
                                      </p:cBhvr>
                                    </p:animEffect>
                                    <p:set>
                                      <p:cBhvr>
                                        <p:cTn id="75" dur="1" fill="hold">
                                          <p:stCondLst>
                                            <p:cond delay="999"/>
                                          </p:stCondLst>
                                        </p:cTn>
                                        <p:tgtEl>
                                          <p:spTgt spid="32"/>
                                        </p:tgtEl>
                                        <p:attrNameLst>
                                          <p:attrName>style.visibility</p:attrName>
                                        </p:attrNameLst>
                                      </p:cBhvr>
                                      <p:to>
                                        <p:strVal val="hidden"/>
                                      </p:to>
                                    </p:set>
                                  </p:childTnLst>
                                </p:cTn>
                              </p:par>
                            </p:childTnLst>
                          </p:cTn>
                        </p:par>
                        <p:par>
                          <p:cTn id="76" fill="hold">
                            <p:stCondLst>
                              <p:cond delay="1000"/>
                            </p:stCondLst>
                            <p:childTnLst>
                              <p:par>
                                <p:cTn id="77" presetID="9"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dissolve">
                                      <p:cBhvr>
                                        <p:cTn id="79" dur="1000"/>
                                        <p:tgtEl>
                                          <p:spTgt spid="33"/>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blinds(horizontal)">
                                      <p:cBhvr>
                                        <p:cTn id="84" dur="500"/>
                                        <p:tgtEl>
                                          <p:spTgt spid="6"/>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blinds(horizontal)">
                                      <p:cBhvr>
                                        <p:cTn id="89" dur="500"/>
                                        <p:tgtEl>
                                          <p:spTgt spid="22"/>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blinds(horizontal)">
                                      <p:cBhvr>
                                        <p:cTn id="94" dur="500"/>
                                        <p:tgtEl>
                                          <p:spTgt spid="23"/>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49"/>
                                        </p:tgtEl>
                                        <p:attrNameLst>
                                          <p:attrName>style.visibility</p:attrName>
                                        </p:attrNameLst>
                                      </p:cBhvr>
                                      <p:to>
                                        <p:strVal val="visible"/>
                                      </p:to>
                                    </p:set>
                                    <p:animEffect transition="in" filter="blinds(horizontal)">
                                      <p:cBhvr>
                                        <p:cTn id="9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2" animBg="1"/>
      <p:bldP spid="50" grpId="3" animBg="1"/>
      <p:bldP spid="4" grpId="0" animBg="1"/>
      <p:bldP spid="4" grpId="1" animBg="1"/>
      <p:bldP spid="4" grpId="2" animBg="1"/>
      <p:bldP spid="6" grpId="0"/>
      <p:bldP spid="22" grpId="0"/>
      <p:bldP spid="23"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587" y="274638"/>
            <a:ext cx="8229600" cy="774598"/>
          </a:xfrm>
        </p:spPr>
        <p:txBody>
          <a:bodyPr>
            <a:normAutofit/>
          </a:bodyPr>
          <a:lstStyle/>
          <a:p>
            <a:r>
              <a:rPr lang="en-US" dirty="0" smtClean="0"/>
              <a:t>We Transform Our Practice </a:t>
            </a:r>
            <a:endParaRPr lang="en-US" dirty="0"/>
          </a:p>
        </p:txBody>
      </p:sp>
      <p:grpSp>
        <p:nvGrpSpPr>
          <p:cNvPr id="36" name="Group 35"/>
          <p:cNvGrpSpPr/>
          <p:nvPr/>
        </p:nvGrpSpPr>
        <p:grpSpPr>
          <a:xfrm>
            <a:off x="930209" y="3586619"/>
            <a:ext cx="1866397" cy="1863774"/>
            <a:chOff x="930209" y="3583487"/>
            <a:chExt cx="1866397" cy="1863774"/>
          </a:xfrm>
        </p:grpSpPr>
        <p:sp>
          <p:nvSpPr>
            <p:cNvPr id="34" name="Rectangle 33"/>
            <p:cNvSpPr/>
            <p:nvPr/>
          </p:nvSpPr>
          <p:spPr>
            <a:xfrm>
              <a:off x="930209" y="3583487"/>
              <a:ext cx="1855201" cy="186377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3" name="TextBox 12"/>
            <p:cNvSpPr txBox="1"/>
            <p:nvPr/>
          </p:nvSpPr>
          <p:spPr>
            <a:xfrm>
              <a:off x="941405" y="4161430"/>
              <a:ext cx="1855201" cy="707886"/>
            </a:xfrm>
            <a:prstGeom prst="rect">
              <a:avLst/>
            </a:prstGeom>
            <a:noFill/>
          </p:spPr>
          <p:txBody>
            <a:bodyPr wrap="square" rtlCol="0">
              <a:spAutoFit/>
            </a:bodyPr>
            <a:lstStyle/>
            <a:p>
              <a:pPr algn="ctr"/>
              <a:r>
                <a:rPr lang="en-US" sz="2000" b="1" dirty="0" smtClean="0">
                  <a:solidFill>
                    <a:schemeClr val="accent6">
                      <a:lumMod val="75000"/>
                    </a:schemeClr>
                  </a:solidFill>
                </a:rPr>
                <a:t>MULTI-</a:t>
              </a:r>
            </a:p>
            <a:p>
              <a:pPr algn="ctr"/>
              <a:r>
                <a:rPr lang="en-US" sz="2000" b="1" dirty="0" smtClean="0">
                  <a:solidFill>
                    <a:schemeClr val="accent6">
                      <a:lumMod val="75000"/>
                    </a:schemeClr>
                  </a:solidFill>
                </a:rPr>
                <a:t>DISCIPLINARY</a:t>
              </a:r>
              <a:endParaRPr lang="en-US" sz="2000" b="1" dirty="0">
                <a:solidFill>
                  <a:schemeClr val="accent6">
                    <a:lumMod val="75000"/>
                  </a:schemeClr>
                </a:solidFill>
              </a:endParaRPr>
            </a:p>
          </p:txBody>
        </p:sp>
      </p:grpSp>
      <p:cxnSp>
        <p:nvCxnSpPr>
          <p:cNvPr id="17" name="Straight Arrow Connector 16"/>
          <p:cNvCxnSpPr/>
          <p:nvPr/>
        </p:nvCxnSpPr>
        <p:spPr>
          <a:xfrm>
            <a:off x="2957870" y="4515374"/>
            <a:ext cx="85502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069842" y="5514202"/>
            <a:ext cx="1612598" cy="1754327"/>
          </a:xfrm>
          <a:prstGeom prst="rect">
            <a:avLst/>
          </a:prstGeom>
          <a:noFill/>
        </p:spPr>
        <p:txBody>
          <a:bodyPr wrap="square" rtlCol="0">
            <a:spAutoFit/>
          </a:bodyPr>
          <a:lstStyle/>
          <a:p>
            <a:pPr algn="ctr"/>
            <a:r>
              <a:rPr lang="en-US" i="1" dirty="0" smtClean="0"/>
              <a:t>Additive</a:t>
            </a:r>
          </a:p>
          <a:p>
            <a:pPr algn="ctr"/>
            <a:r>
              <a:rPr lang="en-US" i="1" dirty="0" smtClean="0"/>
              <a:t>Inclusive</a:t>
            </a:r>
          </a:p>
          <a:p>
            <a:pPr algn="ctr"/>
            <a:r>
              <a:rPr lang="en-US" i="1" dirty="0" smtClean="0"/>
              <a:t>Opportunistic</a:t>
            </a:r>
          </a:p>
          <a:p>
            <a:pPr algn="ctr"/>
            <a:r>
              <a:rPr lang="en-US" i="1" dirty="0" smtClean="0"/>
              <a:t>Cooperative</a:t>
            </a:r>
          </a:p>
          <a:p>
            <a:pPr algn="ctr"/>
            <a:endParaRPr lang="en-US" i="1" dirty="0" smtClean="0"/>
          </a:p>
          <a:p>
            <a:pPr algn="ctr"/>
            <a:endParaRPr lang="en-US" i="1" dirty="0"/>
          </a:p>
        </p:txBody>
      </p:sp>
      <p:sp>
        <p:nvSpPr>
          <p:cNvPr id="24" name="TextBox 23"/>
          <p:cNvSpPr txBox="1"/>
          <p:nvPr/>
        </p:nvSpPr>
        <p:spPr>
          <a:xfrm>
            <a:off x="3774796" y="5514202"/>
            <a:ext cx="1612598" cy="1477328"/>
          </a:xfrm>
          <a:prstGeom prst="rect">
            <a:avLst/>
          </a:prstGeom>
          <a:noFill/>
        </p:spPr>
        <p:txBody>
          <a:bodyPr wrap="square" rtlCol="0">
            <a:spAutoFit/>
          </a:bodyPr>
          <a:lstStyle/>
          <a:p>
            <a:pPr algn="ctr"/>
            <a:r>
              <a:rPr lang="en-US" i="1" dirty="0" smtClean="0"/>
              <a:t>Integrative</a:t>
            </a:r>
          </a:p>
          <a:p>
            <a:pPr algn="ctr"/>
            <a:r>
              <a:rPr lang="en-US" i="1" dirty="0" smtClean="0"/>
              <a:t>Selective</a:t>
            </a:r>
            <a:endParaRPr lang="en-US" i="1" dirty="0"/>
          </a:p>
          <a:p>
            <a:pPr algn="ctr"/>
            <a:r>
              <a:rPr lang="en-US" i="1" dirty="0" smtClean="0"/>
              <a:t>Incremental</a:t>
            </a:r>
          </a:p>
          <a:p>
            <a:pPr algn="ctr"/>
            <a:r>
              <a:rPr lang="en-US" i="1" dirty="0" smtClean="0"/>
              <a:t>Iterative</a:t>
            </a:r>
          </a:p>
          <a:p>
            <a:pPr algn="ctr"/>
            <a:endParaRPr lang="en-US" i="1" dirty="0"/>
          </a:p>
        </p:txBody>
      </p:sp>
      <p:sp>
        <p:nvSpPr>
          <p:cNvPr id="11" name="Oval 10"/>
          <p:cNvSpPr/>
          <p:nvPr/>
        </p:nvSpPr>
        <p:spPr>
          <a:xfrm>
            <a:off x="6360542" y="3583487"/>
            <a:ext cx="1851049" cy="1863773"/>
          </a:xfrm>
          <a:prstGeom prst="ellipse">
            <a:avLst/>
          </a:prstGeom>
          <a:solidFill>
            <a:srgbClr val="FFFF00"/>
          </a:solidFill>
          <a:ln>
            <a:solidFill>
              <a:srgbClr val="FF66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 name="TextBox 11"/>
          <p:cNvSpPr txBox="1"/>
          <p:nvPr/>
        </p:nvSpPr>
        <p:spPr>
          <a:xfrm>
            <a:off x="6358466" y="4124251"/>
            <a:ext cx="1855201" cy="707886"/>
          </a:xfrm>
          <a:prstGeom prst="rect">
            <a:avLst/>
          </a:prstGeom>
          <a:noFill/>
        </p:spPr>
        <p:txBody>
          <a:bodyPr wrap="square" rtlCol="0">
            <a:spAutoFit/>
          </a:bodyPr>
          <a:lstStyle/>
          <a:p>
            <a:pPr algn="ctr"/>
            <a:r>
              <a:rPr lang="en-US" sz="2000" b="1" dirty="0" smtClean="0"/>
              <a:t>TRANS-</a:t>
            </a:r>
          </a:p>
          <a:p>
            <a:pPr algn="ctr"/>
            <a:r>
              <a:rPr lang="en-US" sz="2000" b="1" dirty="0" smtClean="0"/>
              <a:t>DISCIPLINARY</a:t>
            </a:r>
            <a:endParaRPr lang="en-US" sz="2000" b="1" dirty="0"/>
          </a:p>
        </p:txBody>
      </p:sp>
      <p:sp>
        <p:nvSpPr>
          <p:cNvPr id="15" name="TextBox 14"/>
          <p:cNvSpPr txBox="1"/>
          <p:nvPr/>
        </p:nvSpPr>
        <p:spPr>
          <a:xfrm>
            <a:off x="6479767" y="5514202"/>
            <a:ext cx="1612598" cy="1477328"/>
          </a:xfrm>
          <a:prstGeom prst="rect">
            <a:avLst/>
          </a:prstGeom>
          <a:noFill/>
        </p:spPr>
        <p:txBody>
          <a:bodyPr wrap="square" rtlCol="0">
            <a:spAutoFit/>
          </a:bodyPr>
          <a:lstStyle/>
          <a:p>
            <a:pPr algn="ctr"/>
            <a:r>
              <a:rPr lang="en-US" b="1" i="1" dirty="0" smtClean="0">
                <a:solidFill>
                  <a:srgbClr val="FF0000"/>
                </a:solidFill>
              </a:rPr>
              <a:t>Convergent</a:t>
            </a:r>
          </a:p>
          <a:p>
            <a:pPr algn="ctr"/>
            <a:r>
              <a:rPr lang="en-US" b="1" i="1" dirty="0" smtClean="0">
                <a:solidFill>
                  <a:srgbClr val="FF0000"/>
                </a:solidFill>
              </a:rPr>
              <a:t>Expansive</a:t>
            </a:r>
            <a:endParaRPr lang="en-US" b="1" i="1" dirty="0">
              <a:solidFill>
                <a:srgbClr val="FF0000"/>
              </a:solidFill>
            </a:endParaRPr>
          </a:p>
          <a:p>
            <a:pPr algn="ctr"/>
            <a:r>
              <a:rPr lang="en-US" b="1" i="1" dirty="0" smtClean="0">
                <a:solidFill>
                  <a:srgbClr val="FF0000"/>
                </a:solidFill>
              </a:rPr>
              <a:t>Dynamic</a:t>
            </a:r>
          </a:p>
          <a:p>
            <a:pPr algn="ctr"/>
            <a:r>
              <a:rPr lang="en-US" b="1" i="1" dirty="0" smtClean="0">
                <a:solidFill>
                  <a:srgbClr val="FF0000"/>
                </a:solidFill>
              </a:rPr>
              <a:t>Accelerated</a:t>
            </a:r>
          </a:p>
          <a:p>
            <a:pPr algn="ctr"/>
            <a:endParaRPr lang="en-US" i="1" dirty="0"/>
          </a:p>
        </p:txBody>
      </p:sp>
      <p:cxnSp>
        <p:nvCxnSpPr>
          <p:cNvPr id="16" name="Straight Arrow Connector 15"/>
          <p:cNvCxnSpPr/>
          <p:nvPr/>
        </p:nvCxnSpPr>
        <p:spPr>
          <a:xfrm>
            <a:off x="5308982" y="4515374"/>
            <a:ext cx="82211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1161127" y="1479876"/>
            <a:ext cx="1720901" cy="1755078"/>
            <a:chOff x="2211967" y="1417638"/>
            <a:chExt cx="1720901" cy="1755078"/>
          </a:xfrm>
        </p:grpSpPr>
        <p:sp>
          <p:nvSpPr>
            <p:cNvPr id="19" name="Oval 18"/>
            <p:cNvSpPr/>
            <p:nvPr/>
          </p:nvSpPr>
          <p:spPr>
            <a:xfrm>
              <a:off x="2211967" y="1417638"/>
              <a:ext cx="1720901" cy="1755078"/>
            </a:xfrm>
            <a:prstGeom prst="ellipse">
              <a:avLst/>
            </a:prstGeom>
            <a:solidFill>
              <a:srgbClr val="008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0" name="TextBox 19"/>
            <p:cNvSpPr txBox="1"/>
            <p:nvPr/>
          </p:nvSpPr>
          <p:spPr>
            <a:xfrm>
              <a:off x="2446635" y="2136473"/>
              <a:ext cx="1251565" cy="323165"/>
            </a:xfrm>
            <a:prstGeom prst="rect">
              <a:avLst/>
            </a:prstGeom>
            <a:noFill/>
          </p:spPr>
          <p:txBody>
            <a:bodyPr wrap="square" rtlCol="0">
              <a:spAutoFit/>
            </a:bodyPr>
            <a:lstStyle/>
            <a:p>
              <a:pPr algn="ctr"/>
              <a:r>
                <a:rPr lang="en-US" sz="1500" b="1" dirty="0" smtClean="0"/>
                <a:t>Conservation</a:t>
              </a:r>
              <a:endParaRPr lang="en-US" sz="1500" b="1" dirty="0"/>
            </a:p>
          </p:txBody>
        </p:sp>
      </p:grpSp>
      <p:grpSp>
        <p:nvGrpSpPr>
          <p:cNvPr id="22" name="Group 21"/>
          <p:cNvGrpSpPr/>
          <p:nvPr/>
        </p:nvGrpSpPr>
        <p:grpSpPr>
          <a:xfrm>
            <a:off x="6131097" y="1479876"/>
            <a:ext cx="1720901" cy="1755078"/>
            <a:chOff x="5043447" y="1417638"/>
            <a:chExt cx="1720901" cy="1755078"/>
          </a:xfrm>
        </p:grpSpPr>
        <p:sp>
          <p:nvSpPr>
            <p:cNvPr id="25" name="Oval 24"/>
            <p:cNvSpPr/>
            <p:nvPr/>
          </p:nvSpPr>
          <p:spPr>
            <a:xfrm>
              <a:off x="5043447" y="1417638"/>
              <a:ext cx="1720901" cy="1755078"/>
            </a:xfrm>
            <a:prstGeom prst="ellipse">
              <a:avLst/>
            </a:prstGeom>
            <a:solidFill>
              <a:schemeClr val="accent2">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27" name="TextBox 26"/>
            <p:cNvSpPr txBox="1"/>
            <p:nvPr/>
          </p:nvSpPr>
          <p:spPr>
            <a:xfrm>
              <a:off x="5278115" y="2133491"/>
              <a:ext cx="1251565" cy="323165"/>
            </a:xfrm>
            <a:prstGeom prst="rect">
              <a:avLst/>
            </a:prstGeom>
            <a:noFill/>
          </p:spPr>
          <p:txBody>
            <a:bodyPr wrap="square" rtlCol="0">
              <a:spAutoFit/>
            </a:bodyPr>
            <a:lstStyle/>
            <a:p>
              <a:pPr algn="ctr"/>
              <a:r>
                <a:rPr lang="en-US" sz="1500" b="1" dirty="0" smtClean="0"/>
                <a:t>Development</a:t>
              </a:r>
              <a:endParaRPr lang="en-US" sz="1500" b="1" dirty="0"/>
            </a:p>
          </p:txBody>
        </p:sp>
      </p:grpSp>
      <p:sp>
        <p:nvSpPr>
          <p:cNvPr id="28" name="TextBox 27"/>
          <p:cNvSpPr txBox="1"/>
          <p:nvPr/>
        </p:nvSpPr>
        <p:spPr>
          <a:xfrm>
            <a:off x="3268750" y="1640692"/>
            <a:ext cx="2611552" cy="461665"/>
          </a:xfrm>
          <a:prstGeom prst="rect">
            <a:avLst/>
          </a:prstGeom>
          <a:noFill/>
        </p:spPr>
        <p:txBody>
          <a:bodyPr wrap="square" rtlCol="0">
            <a:spAutoFit/>
          </a:bodyPr>
          <a:lstStyle/>
          <a:p>
            <a:pPr algn="ctr"/>
            <a:r>
              <a:rPr lang="en-US" sz="2400" b="1" dirty="0" smtClean="0"/>
              <a:t>INTER</a:t>
            </a:r>
            <a:r>
              <a:rPr lang="en-US" dirty="0" smtClean="0"/>
              <a:t>DISCIPLINARY</a:t>
            </a:r>
            <a:endParaRPr lang="en-US" dirty="0"/>
          </a:p>
        </p:txBody>
      </p:sp>
      <p:sp>
        <p:nvSpPr>
          <p:cNvPr id="30" name="Oval 29"/>
          <p:cNvSpPr/>
          <p:nvPr/>
        </p:nvSpPr>
        <p:spPr>
          <a:xfrm>
            <a:off x="3720645" y="1479876"/>
            <a:ext cx="1720901" cy="1755078"/>
          </a:xfrm>
          <a:prstGeom prst="ellipse">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 name="TextBox 5"/>
          <p:cNvSpPr txBox="1"/>
          <p:nvPr/>
        </p:nvSpPr>
        <p:spPr>
          <a:xfrm>
            <a:off x="3374968" y="2100166"/>
            <a:ext cx="2380223" cy="461665"/>
          </a:xfrm>
          <a:prstGeom prst="rect">
            <a:avLst/>
          </a:prstGeom>
          <a:noFill/>
        </p:spPr>
        <p:txBody>
          <a:bodyPr wrap="square" rtlCol="0">
            <a:spAutoFit/>
          </a:bodyPr>
          <a:lstStyle/>
          <a:p>
            <a:pPr algn="ctr"/>
            <a:r>
              <a:rPr lang="en-US" sz="2400" b="1" dirty="0" smtClean="0"/>
              <a:t>TRANS</a:t>
            </a:r>
            <a:r>
              <a:rPr lang="en-US" b="1" dirty="0" smtClean="0"/>
              <a:t>DISCIPLINARY</a:t>
            </a:r>
            <a:endParaRPr lang="en-US" b="1" dirty="0"/>
          </a:p>
        </p:txBody>
      </p:sp>
      <p:grpSp>
        <p:nvGrpSpPr>
          <p:cNvPr id="8" name="Group 7"/>
          <p:cNvGrpSpPr/>
          <p:nvPr/>
        </p:nvGrpSpPr>
        <p:grpSpPr>
          <a:xfrm>
            <a:off x="3651629" y="3520077"/>
            <a:ext cx="1858933" cy="1938133"/>
            <a:chOff x="3651629" y="3509127"/>
            <a:chExt cx="1858933" cy="1938133"/>
          </a:xfrm>
        </p:grpSpPr>
        <p:sp>
          <p:nvSpPr>
            <p:cNvPr id="3" name="Isosceles Triangle 2"/>
            <p:cNvSpPr/>
            <p:nvPr/>
          </p:nvSpPr>
          <p:spPr>
            <a:xfrm>
              <a:off x="3656061" y="3509127"/>
              <a:ext cx="1854501" cy="1938133"/>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1" name="TextBox 30"/>
            <p:cNvSpPr txBox="1"/>
            <p:nvPr/>
          </p:nvSpPr>
          <p:spPr>
            <a:xfrm>
              <a:off x="3651629" y="4177755"/>
              <a:ext cx="1855201" cy="707886"/>
            </a:xfrm>
            <a:prstGeom prst="rect">
              <a:avLst/>
            </a:prstGeom>
            <a:noFill/>
          </p:spPr>
          <p:txBody>
            <a:bodyPr wrap="square" rtlCol="0">
              <a:spAutoFit/>
            </a:bodyPr>
            <a:lstStyle/>
            <a:p>
              <a:pPr algn="ctr"/>
              <a:r>
                <a:rPr lang="en-US" sz="2000" b="1" dirty="0" smtClean="0">
                  <a:solidFill>
                    <a:srgbClr val="0000FF"/>
                  </a:solidFill>
                </a:rPr>
                <a:t>INTER-</a:t>
              </a:r>
            </a:p>
            <a:p>
              <a:pPr algn="ctr"/>
              <a:r>
                <a:rPr lang="en-US" sz="2000" b="1" dirty="0" smtClean="0">
                  <a:solidFill>
                    <a:srgbClr val="0000FF"/>
                  </a:solidFill>
                </a:rPr>
                <a:t>DISCIPLINARY</a:t>
              </a:r>
              <a:endParaRPr lang="en-US" sz="2000" b="1" dirty="0">
                <a:solidFill>
                  <a:srgbClr val="0000FF"/>
                </a:solidFill>
              </a:endParaRPr>
            </a:p>
          </p:txBody>
        </p:sp>
      </p:grpSp>
    </p:spTree>
    <p:extLst>
      <p:ext uri="{BB962C8B-B14F-4D97-AF65-F5344CB8AC3E}">
        <p14:creationId xmlns:p14="http://schemas.microsoft.com/office/powerpoint/2010/main" val="272497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1000"/>
                                        <p:tgtEl>
                                          <p:spTgt spid="28"/>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1000"/>
                                        <p:tgtEl>
                                          <p:spTgt spid="18"/>
                                        </p:tgtEl>
                                      </p:cBhvr>
                                    </p:animEffect>
                                  </p:childTnLst>
                                </p:cTn>
                              </p:par>
                              <p:par>
                                <p:cTn id="12" presetID="9" presetClass="entr" presetSubtype="0"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dissolve">
                                      <p:cBhvr>
                                        <p:cTn id="14" dur="1000"/>
                                        <p:tgtEl>
                                          <p:spTgt spid="22"/>
                                        </p:tgtEl>
                                      </p:cBhvr>
                                    </p:animEffect>
                                  </p:childTnLst>
                                </p:cTn>
                              </p:par>
                            </p:childTnLst>
                          </p:cTn>
                        </p:par>
                        <p:par>
                          <p:cTn id="15" fill="hold">
                            <p:stCondLst>
                              <p:cond delay="2000"/>
                            </p:stCondLst>
                            <p:childTnLst>
                              <p:par>
                                <p:cTn id="16" presetID="0" presetClass="path" presetSubtype="0" accel="50000" decel="50000" fill="hold" nodeType="afterEffect">
                                  <p:stCondLst>
                                    <p:cond delay="0"/>
                                  </p:stCondLst>
                                  <p:childTnLst>
                                    <p:animMotion origin="layout" path="M -2.11221E-6 -9.30125E-7 L 0.28331 0.00023 " pathEditMode="relative" rAng="0" ptsTypes="AA">
                                      <p:cBhvr>
                                        <p:cTn id="17" dur="3000" fill="hold"/>
                                        <p:tgtEl>
                                          <p:spTgt spid="18"/>
                                        </p:tgtEl>
                                        <p:attrNameLst>
                                          <p:attrName>ppt_x</p:attrName>
                                          <p:attrName>ppt_y</p:attrName>
                                        </p:attrNameLst>
                                      </p:cBhvr>
                                      <p:rCtr x="14157" y="0"/>
                                    </p:animMotion>
                                  </p:childTnLst>
                                </p:cTn>
                              </p:par>
                              <p:par>
                                <p:cTn id="18" presetID="0" presetClass="path" presetSubtype="0" accel="50000" decel="50000" fill="hold" nodeType="withEffect">
                                  <p:stCondLst>
                                    <p:cond delay="0"/>
                                  </p:stCondLst>
                                  <p:childTnLst>
                                    <p:animMotion origin="layout" path="M -1.76133E-6 -9.30125E-7 L -0.26038 0.00046 " pathEditMode="relative" rAng="0" ptsTypes="AA">
                                      <p:cBhvr>
                                        <p:cTn id="19" dur="3000" fill="hold"/>
                                        <p:tgtEl>
                                          <p:spTgt spid="22"/>
                                        </p:tgtEl>
                                        <p:attrNameLst>
                                          <p:attrName>ppt_x</p:attrName>
                                          <p:attrName>ppt_y</p:attrName>
                                        </p:attrNameLst>
                                      </p:cBhvr>
                                      <p:rCtr x="-13028" y="23"/>
                                    </p:animMotion>
                                  </p:childTnLst>
                                </p:cTn>
                              </p:par>
                            </p:childTnLst>
                          </p:cTn>
                        </p:par>
                        <p:par>
                          <p:cTn id="20" fill="hold">
                            <p:stCondLst>
                              <p:cond delay="5000"/>
                            </p:stCondLst>
                            <p:childTnLst>
                              <p:par>
                                <p:cTn id="21" presetID="21" presetClass="entr" presetSubtype="1"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heel(1)">
                                      <p:cBhvr>
                                        <p:cTn id="23" dur="2000"/>
                                        <p:tgtEl>
                                          <p:spTgt spid="30"/>
                                        </p:tgtEl>
                                      </p:cBhvr>
                                    </p:animEffect>
                                  </p:childTnLst>
                                </p:cTn>
                              </p:par>
                              <p:par>
                                <p:cTn id="24" presetID="1" presetClass="exit" presetSubtype="0" fill="hold" nodeType="withEffect">
                                  <p:stCondLst>
                                    <p:cond delay="0"/>
                                  </p:stCondLst>
                                  <p:childTnLst>
                                    <p:set>
                                      <p:cBhvr>
                                        <p:cTn id="25" dur="1" fill="hold">
                                          <p:stCondLst>
                                            <p:cond delay="0"/>
                                          </p:stCondLst>
                                        </p:cTn>
                                        <p:tgtEl>
                                          <p:spTgt spid="18"/>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22"/>
                                        </p:tgtEl>
                                        <p:attrNameLst>
                                          <p:attrName>style.visibility</p:attrName>
                                        </p:attrNameLst>
                                      </p:cBhvr>
                                      <p:to>
                                        <p:strVal val="hidden"/>
                                      </p:to>
                                    </p:set>
                                  </p:childTnLst>
                                </p:cTn>
                              </p:par>
                              <p:par>
                                <p:cTn id="28" presetID="9" presetClass="exit" presetSubtype="0" fill="hold" grpId="1" nodeType="withEffect">
                                  <p:stCondLst>
                                    <p:cond delay="0"/>
                                  </p:stCondLst>
                                  <p:childTnLst>
                                    <p:animEffect transition="out" filter="dissolve">
                                      <p:cBhvr>
                                        <p:cTn id="29" dur="1000"/>
                                        <p:tgtEl>
                                          <p:spTgt spid="28"/>
                                        </p:tgtEl>
                                      </p:cBhvr>
                                    </p:animEffect>
                                    <p:set>
                                      <p:cBhvr>
                                        <p:cTn id="30" dur="1" fill="hold">
                                          <p:stCondLst>
                                            <p:cond delay="999"/>
                                          </p:stCondLst>
                                        </p:cTn>
                                        <p:tgtEl>
                                          <p:spTgt spid="28"/>
                                        </p:tgtEl>
                                        <p:attrNameLst>
                                          <p:attrName>style.visibility</p:attrName>
                                        </p:attrNameLst>
                                      </p:cBhvr>
                                      <p:to>
                                        <p:strVal val="hidden"/>
                                      </p:to>
                                    </p:set>
                                  </p:childTnLst>
                                </p:cTn>
                              </p:par>
                            </p:childTnLst>
                          </p:cTn>
                        </p:par>
                        <p:par>
                          <p:cTn id="31" fill="hold">
                            <p:stCondLst>
                              <p:cond delay="7000"/>
                            </p:stCondLst>
                            <p:childTnLst>
                              <p:par>
                                <p:cTn id="32" presetID="5" presetClass="entr" presetSubtype="1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heckerboard(across)">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dissolve">
                                      <p:cBhvr>
                                        <p:cTn id="39" dur="1000"/>
                                        <p:tgtEl>
                                          <p:spTgt spid="36"/>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dissolve">
                                      <p:cBhvr>
                                        <p:cTn id="42" dur="10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ssolve">
                                      <p:cBhvr>
                                        <p:cTn id="47" dur="1000"/>
                                        <p:tgtEl>
                                          <p:spTgt spid="17"/>
                                        </p:tgtEl>
                                      </p:cBhvr>
                                    </p:animEffect>
                                  </p:childTnLst>
                                </p:cTn>
                              </p:par>
                              <p:par>
                                <p:cTn id="48" presetID="9" presetClass="entr" presetSubtype="0"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dissolve">
                                      <p:cBhvr>
                                        <p:cTn id="50" dur="1000"/>
                                        <p:tgtEl>
                                          <p:spTgt spid="8"/>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dissolve">
                                      <p:cBhvr>
                                        <p:cTn id="53" dur="10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2"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dissolve">
                                      <p:cBhvr>
                                        <p:cTn id="58" dur="1000"/>
                                        <p:tgtEl>
                                          <p:spTgt spid="11"/>
                                        </p:tgtEl>
                                      </p:cBhvr>
                                    </p:animEffect>
                                  </p:childTnLst>
                                </p:cTn>
                              </p:par>
                              <p:par>
                                <p:cTn id="59" presetID="9"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dissolve">
                                      <p:cBhvr>
                                        <p:cTn id="61" dur="1000"/>
                                        <p:tgtEl>
                                          <p:spTgt spid="16"/>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dissolve">
                                      <p:cBhvr>
                                        <p:cTn id="64" dur="1000"/>
                                        <p:tgtEl>
                                          <p:spTgt spid="12"/>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dissolve">
                                      <p:cBhvr>
                                        <p:cTn id="67" dur="1000"/>
                                        <p:tgtEl>
                                          <p:spTgt spid="15"/>
                                        </p:tgtEl>
                                      </p:cBhvr>
                                    </p:animEffect>
                                  </p:childTnLst>
                                </p:cTn>
                              </p:par>
                            </p:childTnLst>
                          </p:cTn>
                        </p:par>
                        <p:par>
                          <p:cTn id="68" fill="hold">
                            <p:stCondLst>
                              <p:cond delay="1000"/>
                            </p:stCondLst>
                            <p:childTnLst>
                              <p:par>
                                <p:cTn id="69" presetID="8" presetClass="emph" presetSubtype="0" repeatCount="3000" fill="hold" grpId="3" nodeType="afterEffect">
                                  <p:stCondLst>
                                    <p:cond delay="0"/>
                                  </p:stCondLst>
                                  <p:childTnLst>
                                    <p:animRot by="21600000">
                                      <p:cBhvr>
                                        <p:cTn id="70" dur="3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11" grpId="2" animBg="1"/>
      <p:bldP spid="11" grpId="3" animBg="1"/>
      <p:bldP spid="12" grpId="0"/>
      <p:bldP spid="15" grpId="0"/>
      <p:bldP spid="28" grpId="0"/>
      <p:bldP spid="28" grpId="1"/>
      <p:bldP spid="30"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190"/>
            <a:ext cx="8229600" cy="705569"/>
          </a:xfrm>
        </p:spPr>
        <p:txBody>
          <a:bodyPr>
            <a:normAutofit fontScale="90000"/>
          </a:bodyPr>
          <a:lstStyle/>
          <a:p>
            <a:r>
              <a:rPr lang="en-US" dirty="0" smtClean="0"/>
              <a:t>Our Language Matters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63234821"/>
              </p:ext>
            </p:extLst>
          </p:nvPr>
        </p:nvGraphicFramePr>
        <p:xfrm>
          <a:off x="457200" y="106176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p:cNvSpPr>
          <p:nvPr/>
        </p:nvSpPr>
        <p:spPr>
          <a:xfrm>
            <a:off x="490587" y="564428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000" i="1" dirty="0">
              <a:solidFill>
                <a:schemeClr val="accent2">
                  <a:lumMod val="50000"/>
                </a:schemeClr>
              </a:solidFill>
            </a:endParaRPr>
          </a:p>
        </p:txBody>
      </p:sp>
      <p:sp>
        <p:nvSpPr>
          <p:cNvPr id="8" name="Explosion 1 7"/>
          <p:cNvSpPr/>
          <p:nvPr/>
        </p:nvSpPr>
        <p:spPr>
          <a:xfrm>
            <a:off x="3395997" y="2478134"/>
            <a:ext cx="2346829" cy="1863775"/>
          </a:xfrm>
          <a:prstGeom prst="irregularSeal1">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i="1" dirty="0">
                <a:solidFill>
                  <a:srgbClr val="000000"/>
                </a:solidFill>
              </a:rPr>
              <a:t>CHANGE</a:t>
            </a:r>
          </a:p>
        </p:txBody>
      </p:sp>
      <p:sp>
        <p:nvSpPr>
          <p:cNvPr id="10" name="Title 1"/>
          <p:cNvSpPr txBox="1">
            <a:spLocks/>
          </p:cNvSpPr>
          <p:nvPr/>
        </p:nvSpPr>
        <p:spPr>
          <a:xfrm>
            <a:off x="490587" y="558905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i="1" dirty="0" smtClean="0">
                <a:solidFill>
                  <a:schemeClr val="accent2">
                    <a:lumMod val="50000"/>
                  </a:schemeClr>
                </a:solidFill>
              </a:rPr>
              <a:t>Change the language, and we change the meaning.  Change the meaning, and we change the conversation.  Change the conversation, and we change expectations.  Succeed, and we change the future of our practice.</a:t>
            </a:r>
            <a:endParaRPr lang="en-US" sz="2000" i="1" dirty="0">
              <a:solidFill>
                <a:schemeClr val="accent2">
                  <a:lumMod val="50000"/>
                </a:schemeClr>
              </a:solidFill>
            </a:endParaRPr>
          </a:p>
        </p:txBody>
      </p:sp>
      <p:sp>
        <p:nvSpPr>
          <p:cNvPr id="3" name="TextBox 2"/>
          <p:cNvSpPr txBox="1"/>
          <p:nvPr/>
        </p:nvSpPr>
        <p:spPr>
          <a:xfrm>
            <a:off x="3810000" y="1132321"/>
            <a:ext cx="1538111" cy="415498"/>
          </a:xfrm>
          <a:prstGeom prst="rect">
            <a:avLst/>
          </a:prstGeom>
          <a:noFill/>
        </p:spPr>
        <p:txBody>
          <a:bodyPr wrap="square" rtlCol="0">
            <a:spAutoFit/>
          </a:bodyPr>
          <a:lstStyle/>
          <a:p>
            <a:pPr algn="ctr"/>
            <a:r>
              <a:rPr lang="en-US" sz="2100" dirty="0" smtClean="0"/>
              <a:t>Vocabulary</a:t>
            </a:r>
            <a:endParaRPr lang="en-US" sz="2100" dirty="0"/>
          </a:p>
        </p:txBody>
      </p:sp>
    </p:spTree>
    <p:extLst>
      <p:ext uri="{BB962C8B-B14F-4D97-AF65-F5344CB8AC3E}">
        <p14:creationId xmlns:p14="http://schemas.microsoft.com/office/powerpoint/2010/main" val="224875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3" presetClass="entr" presetSubtype="10" fill="hold" grpId="2" nodeType="withEffect">
                                  <p:stCondLst>
                                    <p:cond delay="0"/>
                                  </p:stCondLst>
                                  <p:iterate type="lt">
                                    <p:tmPct val="0"/>
                                  </p:iterate>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3000"/>
                                        <p:tgtEl>
                                          <p:spTgt spid="4"/>
                                        </p:tgtEl>
                                      </p:cBhvr>
                                    </p:animEffect>
                                  </p:childTnLst>
                                </p:cTn>
                              </p:par>
                            </p:childTnLst>
                          </p:cTn>
                        </p:par>
                        <p:par>
                          <p:cTn id="16" fill="hold">
                            <p:stCondLst>
                              <p:cond delay="3000"/>
                            </p:stCondLst>
                            <p:childTnLst>
                              <p:par>
                                <p:cTn id="17" presetID="1" presetClass="exit" presetSubtype="0" fill="hold" grpId="1" nodeType="after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par>
                          <p:cTn id="19" fill="hold">
                            <p:stCondLst>
                              <p:cond delay="3000"/>
                            </p:stCondLst>
                            <p:childTnLst>
                              <p:par>
                                <p:cTn id="20" presetID="55" presetClass="entr" presetSubtype="0" fill="hold" grpId="1" nodeType="afterEffect">
                                  <p:stCondLst>
                                    <p:cond delay="0"/>
                                  </p:stCondLst>
                                  <p:iterate type="lt">
                                    <p:tmPct val="0"/>
                                  </p:iterate>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strVal val="#ppt_w*0.70"/>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Effect transition="in" filter="fade">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2" nodeType="clickEffect" nodePh="1">
                                  <p:stCondLst>
                                    <p:cond delay="0"/>
                                  </p:stCondLst>
                                  <p:endCondLst>
                                    <p:cond evt="begin" delay="0">
                                      <p:tn val="27"/>
                                    </p:cond>
                                  </p:endCondLst>
                                  <p:iterate type="lt">
                                    <p:tmPct val="0"/>
                                  </p:iterate>
                                  <p:childTnLst>
                                    <p:set>
                                      <p:cBhvr>
                                        <p:cTn id="28" dur="1" fill="hold">
                                          <p:stCondLst>
                                            <p:cond delay="0"/>
                                          </p:stCondLst>
                                        </p:cTn>
                                        <p:tgtEl>
                                          <p:spTgt spid="7"/>
                                        </p:tgtEl>
                                        <p:attrNameLst>
                                          <p:attrName>style.visibility</p:attrName>
                                        </p:attrNameLst>
                                      </p:cBhvr>
                                      <p:to>
                                        <p:strVal val="visible"/>
                                      </p:to>
                                    </p:set>
                                    <p:animEffect transition="in" filter="blinds(horizont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iterate type="lt">
                                    <p:tmPct val="0"/>
                                  </p:iterate>
                                  <p:childTnLst>
                                    <p:set>
                                      <p:cBhvr>
                                        <p:cTn id="33" dur="1" fill="hold">
                                          <p:stCondLst>
                                            <p:cond delay="0"/>
                                          </p:stCondLst>
                                        </p:cTn>
                                        <p:tgtEl>
                                          <p:spTgt spid="10"/>
                                        </p:tgtEl>
                                        <p:attrNameLst>
                                          <p:attrName>style.visibility</p:attrName>
                                        </p:attrNameLst>
                                      </p:cBhvr>
                                      <p:to>
                                        <p:strVal val="visible"/>
                                      </p:to>
                                    </p:set>
                                    <p:animEffect transition="in" filter="wipe(down)">
                                      <p:cBhvr>
                                        <p:cTn id="34" dur="1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3" nodeType="clickEffect" nodePh="1">
                                  <p:stCondLst>
                                    <p:cond delay="0"/>
                                  </p:stCondLst>
                                  <p:endCondLst>
                                    <p:cond evt="begin" delay="0">
                                      <p:tn val="37"/>
                                    </p:cond>
                                  </p:endCondLst>
                                  <p:iterate type="lt">
                                    <p:tmPct val="0"/>
                                  </p:iterate>
                                  <p:childTnLst>
                                    <p:set>
                                      <p:cBhvr>
                                        <p:cTn id="38" dur="1" fill="hold">
                                          <p:stCondLst>
                                            <p:cond delay="0"/>
                                          </p:stCondLst>
                                        </p:cTn>
                                        <p:tgtEl>
                                          <p:spTgt spid="7"/>
                                        </p:tgtEl>
                                        <p:attrNameLst>
                                          <p:attrName>style.visibility</p:attrName>
                                        </p:attrNameLst>
                                      </p:cBhvr>
                                      <p:to>
                                        <p:strVal val="visible"/>
                                      </p:to>
                                    </p:set>
                                    <p:animEffect transition="in" filter="blinds(horizontal)">
                                      <p:cBhvr>
                                        <p:cTn id="3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7" grpId="2"/>
      <p:bldP spid="7" grpId="3"/>
      <p:bldP spid="8" grpId="1" animBg="1"/>
      <p:bldP spid="8" grpId="2" animBg="1"/>
      <p:bldP spid="10" grpId="0"/>
      <p:bldP spid="3" grpId="0"/>
      <p:bldP spid="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874"/>
            <a:ext cx="8229600" cy="1143000"/>
          </a:xfrm>
        </p:spPr>
        <p:txBody>
          <a:bodyPr>
            <a:noAutofit/>
          </a:bodyPr>
          <a:lstStyle/>
          <a:p>
            <a:r>
              <a:rPr lang="en-US" sz="4000" dirty="0" smtClean="0"/>
              <a:t>A Unifying Strategy Matters</a:t>
            </a:r>
            <a:endParaRPr lang="en-US" sz="4000" dirty="0"/>
          </a:p>
        </p:txBody>
      </p:sp>
      <p:grpSp>
        <p:nvGrpSpPr>
          <p:cNvPr id="7" name="Group 6"/>
          <p:cNvGrpSpPr/>
          <p:nvPr/>
        </p:nvGrpSpPr>
        <p:grpSpPr>
          <a:xfrm>
            <a:off x="2739690" y="2616823"/>
            <a:ext cx="1519132" cy="1119356"/>
            <a:chOff x="7233" y="1614418"/>
            <a:chExt cx="1691027" cy="1297126"/>
          </a:xfrm>
          <a:solidFill>
            <a:srgbClr val="FF6600"/>
          </a:solidFill>
        </p:grpSpPr>
        <p:sp>
          <p:nvSpPr>
            <p:cNvPr id="8" name="Rounded Rectangle 7"/>
            <p:cNvSpPr/>
            <p:nvPr/>
          </p:nvSpPr>
          <p:spPr>
            <a:xfrm>
              <a:off x="7233" y="1614418"/>
              <a:ext cx="1691027" cy="1297126"/>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Rounded Rectangle 4"/>
            <p:cNvSpPr/>
            <p:nvPr/>
          </p:nvSpPr>
          <p:spPr>
            <a:xfrm>
              <a:off x="45225" y="1652410"/>
              <a:ext cx="1653035" cy="122114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2800" kern="1200" dirty="0" smtClean="0">
                  <a:solidFill>
                    <a:srgbClr val="000000"/>
                  </a:solidFill>
                </a:rPr>
                <a:t>Strategy</a:t>
              </a:r>
              <a:endParaRPr lang="en-US" sz="2800" kern="1200" dirty="0">
                <a:solidFill>
                  <a:srgbClr val="000000"/>
                </a:solidFill>
              </a:endParaRPr>
            </a:p>
          </p:txBody>
        </p:sp>
      </p:grpSp>
      <p:grpSp>
        <p:nvGrpSpPr>
          <p:cNvPr id="10" name="Group 9"/>
          <p:cNvGrpSpPr/>
          <p:nvPr/>
        </p:nvGrpSpPr>
        <p:grpSpPr>
          <a:xfrm>
            <a:off x="457199" y="2616823"/>
            <a:ext cx="1558312" cy="1119356"/>
            <a:chOff x="7233" y="1614418"/>
            <a:chExt cx="2161877" cy="1297126"/>
          </a:xfrm>
          <a:solidFill>
            <a:srgbClr val="FFFF00"/>
          </a:solidFill>
        </p:grpSpPr>
        <p:sp>
          <p:nvSpPr>
            <p:cNvPr id="11" name="Rounded Rectangle 10"/>
            <p:cNvSpPr/>
            <p:nvPr/>
          </p:nvSpPr>
          <p:spPr>
            <a:xfrm>
              <a:off x="7233" y="1614418"/>
              <a:ext cx="2161877" cy="1297126"/>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 name="Rounded Rectangle 4"/>
            <p:cNvSpPr/>
            <p:nvPr/>
          </p:nvSpPr>
          <p:spPr>
            <a:xfrm>
              <a:off x="45225" y="1652410"/>
              <a:ext cx="2085893" cy="122114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2800" kern="1200" dirty="0" smtClean="0">
                  <a:solidFill>
                    <a:srgbClr val="000000"/>
                  </a:solidFill>
                </a:rPr>
                <a:t>Vision</a:t>
              </a:r>
              <a:endParaRPr lang="en-US" sz="2800" kern="1200" dirty="0">
                <a:solidFill>
                  <a:srgbClr val="000000"/>
                </a:solidFill>
              </a:endParaRPr>
            </a:p>
          </p:txBody>
        </p:sp>
      </p:grpSp>
      <p:grpSp>
        <p:nvGrpSpPr>
          <p:cNvPr id="13" name="Group 12"/>
          <p:cNvGrpSpPr/>
          <p:nvPr/>
        </p:nvGrpSpPr>
        <p:grpSpPr>
          <a:xfrm>
            <a:off x="7130313" y="2616823"/>
            <a:ext cx="1695282" cy="1119356"/>
            <a:chOff x="7233" y="1614418"/>
            <a:chExt cx="2161877" cy="1297126"/>
          </a:xfrm>
          <a:solidFill>
            <a:srgbClr val="FFFF00"/>
          </a:solidFill>
        </p:grpSpPr>
        <p:sp>
          <p:nvSpPr>
            <p:cNvPr id="14" name="Rounded Rectangle 13"/>
            <p:cNvSpPr/>
            <p:nvPr/>
          </p:nvSpPr>
          <p:spPr>
            <a:xfrm>
              <a:off x="7233" y="1614418"/>
              <a:ext cx="2161877" cy="1297126"/>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Rounded Rectangle 4"/>
            <p:cNvSpPr/>
            <p:nvPr/>
          </p:nvSpPr>
          <p:spPr>
            <a:xfrm>
              <a:off x="45225" y="1652410"/>
              <a:ext cx="2085893" cy="122114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2800" kern="1200" dirty="0" smtClean="0">
                  <a:solidFill>
                    <a:srgbClr val="000000"/>
                  </a:solidFill>
                </a:rPr>
                <a:t>Outcome</a:t>
              </a:r>
              <a:endParaRPr lang="en-US" sz="2800" kern="1200" dirty="0">
                <a:solidFill>
                  <a:srgbClr val="000000"/>
                </a:solidFill>
              </a:endParaRPr>
            </a:p>
          </p:txBody>
        </p:sp>
      </p:grpSp>
      <p:grpSp>
        <p:nvGrpSpPr>
          <p:cNvPr id="16" name="Group 15"/>
          <p:cNvGrpSpPr/>
          <p:nvPr/>
        </p:nvGrpSpPr>
        <p:grpSpPr>
          <a:xfrm>
            <a:off x="4985208" y="2616823"/>
            <a:ext cx="1477122" cy="1119356"/>
            <a:chOff x="7233" y="1614418"/>
            <a:chExt cx="2161877" cy="1297126"/>
          </a:xfrm>
          <a:solidFill>
            <a:srgbClr val="FF6600"/>
          </a:solidFill>
        </p:grpSpPr>
        <p:sp>
          <p:nvSpPr>
            <p:cNvPr id="17" name="Rounded Rectangle 16"/>
            <p:cNvSpPr/>
            <p:nvPr/>
          </p:nvSpPr>
          <p:spPr>
            <a:xfrm>
              <a:off x="7233" y="1614418"/>
              <a:ext cx="2161877" cy="1297126"/>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8" name="Rounded Rectangle 4"/>
            <p:cNvSpPr/>
            <p:nvPr/>
          </p:nvSpPr>
          <p:spPr>
            <a:xfrm>
              <a:off x="45225" y="1652410"/>
              <a:ext cx="2085893" cy="122114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2800" kern="1200" dirty="0" smtClean="0">
                  <a:solidFill>
                    <a:srgbClr val="000000"/>
                  </a:solidFill>
                </a:rPr>
                <a:t>Design</a:t>
              </a:r>
              <a:endParaRPr lang="en-US" sz="2800" kern="1200" dirty="0">
                <a:solidFill>
                  <a:srgbClr val="000000"/>
                </a:solidFill>
              </a:endParaRPr>
            </a:p>
          </p:txBody>
        </p:sp>
      </p:grpSp>
      <p:cxnSp>
        <p:nvCxnSpPr>
          <p:cNvPr id="24" name="Straight Arrow Connector 23"/>
          <p:cNvCxnSpPr>
            <a:stCxn id="11" idx="3"/>
            <a:endCxn id="8" idx="1"/>
          </p:cNvCxnSpPr>
          <p:nvPr/>
        </p:nvCxnSpPr>
        <p:spPr>
          <a:xfrm>
            <a:off x="2015511" y="3176501"/>
            <a:ext cx="72417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8" idx="3"/>
            <a:endCxn id="17" idx="1"/>
          </p:cNvCxnSpPr>
          <p:nvPr/>
        </p:nvCxnSpPr>
        <p:spPr>
          <a:xfrm>
            <a:off x="4258822" y="3176501"/>
            <a:ext cx="72638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7" idx="3"/>
            <a:endCxn id="14" idx="1"/>
          </p:cNvCxnSpPr>
          <p:nvPr/>
        </p:nvCxnSpPr>
        <p:spPr>
          <a:xfrm>
            <a:off x="6462330" y="3176501"/>
            <a:ext cx="6679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81099" y="3837990"/>
            <a:ext cx="2110505" cy="738664"/>
          </a:xfrm>
          <a:prstGeom prst="rect">
            <a:avLst/>
          </a:prstGeom>
          <a:noFill/>
        </p:spPr>
        <p:txBody>
          <a:bodyPr wrap="square" rtlCol="0">
            <a:spAutoFit/>
          </a:bodyPr>
          <a:lstStyle/>
          <a:p>
            <a:pPr algn="ctr"/>
            <a:r>
              <a:rPr lang="en-US" sz="2400" b="1" dirty="0" smtClean="0"/>
              <a:t>TRANS-</a:t>
            </a:r>
          </a:p>
          <a:p>
            <a:pPr algn="ctr"/>
            <a:r>
              <a:rPr lang="en-US" dirty="0" smtClean="0"/>
              <a:t>DISCIPLINARY</a:t>
            </a:r>
            <a:endParaRPr lang="en-US" dirty="0"/>
          </a:p>
        </p:txBody>
      </p:sp>
      <p:sp>
        <p:nvSpPr>
          <p:cNvPr id="31" name="TextBox 30"/>
          <p:cNvSpPr txBox="1"/>
          <p:nvPr/>
        </p:nvSpPr>
        <p:spPr>
          <a:xfrm>
            <a:off x="7025148" y="3837990"/>
            <a:ext cx="1905613" cy="646331"/>
          </a:xfrm>
          <a:prstGeom prst="rect">
            <a:avLst/>
          </a:prstGeom>
          <a:noFill/>
        </p:spPr>
        <p:txBody>
          <a:bodyPr wrap="square" rtlCol="0">
            <a:spAutoFit/>
          </a:bodyPr>
          <a:lstStyle/>
          <a:p>
            <a:pPr algn="ctr"/>
            <a:r>
              <a:rPr lang="en-US" dirty="0" smtClean="0"/>
              <a:t>Scale of Change</a:t>
            </a:r>
          </a:p>
          <a:p>
            <a:pPr algn="ctr"/>
            <a:endParaRPr lang="en-US" dirty="0"/>
          </a:p>
        </p:txBody>
      </p:sp>
      <p:sp>
        <p:nvSpPr>
          <p:cNvPr id="32" name="TextBox 31"/>
          <p:cNvSpPr txBox="1"/>
          <p:nvPr/>
        </p:nvSpPr>
        <p:spPr>
          <a:xfrm>
            <a:off x="6890811" y="1863772"/>
            <a:ext cx="2110505" cy="923330"/>
          </a:xfrm>
          <a:prstGeom prst="rect">
            <a:avLst/>
          </a:prstGeom>
          <a:noFill/>
        </p:spPr>
        <p:txBody>
          <a:bodyPr wrap="square" rtlCol="0">
            <a:spAutoFit/>
          </a:bodyPr>
          <a:lstStyle/>
          <a:p>
            <a:pPr algn="ctr"/>
            <a:r>
              <a:rPr lang="en-US" dirty="0"/>
              <a:t>Unharness Talent</a:t>
            </a:r>
          </a:p>
          <a:p>
            <a:pPr algn="ctr"/>
            <a:r>
              <a:rPr lang="en-US" dirty="0"/>
              <a:t>Ignite Imagination</a:t>
            </a:r>
          </a:p>
          <a:p>
            <a:endParaRPr lang="en-US" dirty="0"/>
          </a:p>
        </p:txBody>
      </p:sp>
      <p:sp>
        <p:nvSpPr>
          <p:cNvPr id="33" name="TextBox 32"/>
          <p:cNvSpPr txBox="1"/>
          <p:nvPr/>
        </p:nvSpPr>
        <p:spPr>
          <a:xfrm>
            <a:off x="181099" y="1863772"/>
            <a:ext cx="2110505" cy="646331"/>
          </a:xfrm>
          <a:prstGeom prst="rect">
            <a:avLst/>
          </a:prstGeom>
          <a:noFill/>
        </p:spPr>
        <p:txBody>
          <a:bodyPr wrap="square" rtlCol="0">
            <a:spAutoFit/>
          </a:bodyPr>
          <a:lstStyle/>
          <a:p>
            <a:pPr algn="ctr"/>
            <a:r>
              <a:rPr lang="en-US" dirty="0" smtClean="0"/>
              <a:t>Create</a:t>
            </a:r>
            <a:endParaRPr lang="en-US" dirty="0"/>
          </a:p>
          <a:p>
            <a:pPr algn="ctr"/>
            <a:r>
              <a:rPr lang="en-US" dirty="0" smtClean="0"/>
              <a:t>Renew &amp; Rethink</a:t>
            </a:r>
            <a:endParaRPr lang="en-US" dirty="0"/>
          </a:p>
        </p:txBody>
      </p:sp>
      <p:sp>
        <p:nvSpPr>
          <p:cNvPr id="35" name="TextBox 34"/>
          <p:cNvSpPr txBox="1"/>
          <p:nvPr/>
        </p:nvSpPr>
        <p:spPr>
          <a:xfrm>
            <a:off x="2444004" y="1863772"/>
            <a:ext cx="2110505" cy="923330"/>
          </a:xfrm>
          <a:prstGeom prst="rect">
            <a:avLst/>
          </a:prstGeom>
          <a:noFill/>
        </p:spPr>
        <p:txBody>
          <a:bodyPr wrap="square" rtlCol="0">
            <a:spAutoFit/>
          </a:bodyPr>
          <a:lstStyle/>
          <a:p>
            <a:pPr algn="ctr"/>
            <a:r>
              <a:rPr lang="en-US" dirty="0" smtClean="0"/>
              <a:t>Unify</a:t>
            </a:r>
          </a:p>
          <a:p>
            <a:pPr algn="ctr"/>
            <a:r>
              <a:rPr lang="en-US" dirty="0" smtClean="0"/>
              <a:t>Close the Gaps</a:t>
            </a:r>
          </a:p>
          <a:p>
            <a:pPr algn="ctr"/>
            <a:endParaRPr lang="en-US" dirty="0"/>
          </a:p>
        </p:txBody>
      </p:sp>
      <p:sp>
        <p:nvSpPr>
          <p:cNvPr id="37" name="TextBox 36"/>
          <p:cNvSpPr txBox="1"/>
          <p:nvPr/>
        </p:nvSpPr>
        <p:spPr>
          <a:xfrm>
            <a:off x="2444004" y="3838524"/>
            <a:ext cx="2110505" cy="923330"/>
          </a:xfrm>
          <a:prstGeom prst="rect">
            <a:avLst/>
          </a:prstGeom>
          <a:noFill/>
        </p:spPr>
        <p:txBody>
          <a:bodyPr wrap="square" rtlCol="0">
            <a:spAutoFit/>
          </a:bodyPr>
          <a:lstStyle/>
          <a:p>
            <a:pPr algn="ctr"/>
            <a:r>
              <a:rPr lang="en-US" dirty="0" smtClean="0"/>
              <a:t>Dynamic</a:t>
            </a:r>
          </a:p>
          <a:p>
            <a:pPr algn="ctr"/>
            <a:r>
              <a:rPr lang="en-US" dirty="0" smtClean="0"/>
              <a:t>Expansive</a:t>
            </a:r>
          </a:p>
          <a:p>
            <a:pPr algn="ctr"/>
            <a:r>
              <a:rPr lang="en-US" dirty="0" smtClean="0"/>
              <a:t>Transformative</a:t>
            </a:r>
            <a:endParaRPr lang="en-US" dirty="0"/>
          </a:p>
        </p:txBody>
      </p:sp>
      <p:sp>
        <p:nvSpPr>
          <p:cNvPr id="38" name="TextBox 37"/>
          <p:cNvSpPr txBox="1"/>
          <p:nvPr/>
        </p:nvSpPr>
        <p:spPr>
          <a:xfrm>
            <a:off x="4664949" y="1863772"/>
            <a:ext cx="2110505" cy="646331"/>
          </a:xfrm>
          <a:prstGeom prst="rect">
            <a:avLst/>
          </a:prstGeom>
          <a:noFill/>
        </p:spPr>
        <p:txBody>
          <a:bodyPr wrap="square" rtlCol="0">
            <a:spAutoFit/>
          </a:bodyPr>
          <a:lstStyle/>
          <a:p>
            <a:pPr algn="ctr"/>
            <a:endParaRPr lang="en-US" dirty="0" smtClean="0"/>
          </a:p>
          <a:p>
            <a:pPr algn="ctr"/>
            <a:endParaRPr lang="en-US" dirty="0"/>
          </a:p>
        </p:txBody>
      </p:sp>
      <p:sp>
        <p:nvSpPr>
          <p:cNvPr id="39" name="TextBox 38"/>
          <p:cNvSpPr txBox="1"/>
          <p:nvPr/>
        </p:nvSpPr>
        <p:spPr>
          <a:xfrm>
            <a:off x="4664949" y="1863772"/>
            <a:ext cx="2110505" cy="646331"/>
          </a:xfrm>
          <a:prstGeom prst="rect">
            <a:avLst/>
          </a:prstGeom>
          <a:noFill/>
        </p:spPr>
        <p:txBody>
          <a:bodyPr wrap="square" rtlCol="0">
            <a:spAutoFit/>
          </a:bodyPr>
          <a:lstStyle/>
          <a:p>
            <a:pPr algn="ctr"/>
            <a:r>
              <a:rPr lang="en-US" dirty="0" smtClean="0"/>
              <a:t>Attentive</a:t>
            </a:r>
          </a:p>
          <a:p>
            <a:pPr algn="ctr"/>
            <a:r>
              <a:rPr lang="en-US" dirty="0" smtClean="0"/>
              <a:t>Accountable</a:t>
            </a:r>
            <a:endParaRPr lang="en-US" dirty="0"/>
          </a:p>
        </p:txBody>
      </p:sp>
      <p:sp>
        <p:nvSpPr>
          <p:cNvPr id="40" name="TextBox 39"/>
          <p:cNvSpPr txBox="1"/>
          <p:nvPr/>
        </p:nvSpPr>
        <p:spPr>
          <a:xfrm>
            <a:off x="4664949" y="3847487"/>
            <a:ext cx="2110505" cy="646331"/>
          </a:xfrm>
          <a:prstGeom prst="rect">
            <a:avLst/>
          </a:prstGeom>
          <a:noFill/>
        </p:spPr>
        <p:txBody>
          <a:bodyPr wrap="square" rtlCol="0">
            <a:spAutoFit/>
          </a:bodyPr>
          <a:lstStyle/>
          <a:p>
            <a:pPr algn="ctr"/>
            <a:r>
              <a:rPr lang="en-US" dirty="0" smtClean="0"/>
              <a:t>Balanced</a:t>
            </a:r>
          </a:p>
          <a:p>
            <a:pPr algn="ctr"/>
            <a:r>
              <a:rPr lang="en-US" dirty="0" smtClean="0"/>
              <a:t>Strategic</a:t>
            </a:r>
            <a:endParaRPr lang="en-US" dirty="0"/>
          </a:p>
        </p:txBody>
      </p:sp>
      <p:sp>
        <p:nvSpPr>
          <p:cNvPr id="41" name="Title 1"/>
          <p:cNvSpPr txBox="1">
            <a:spLocks/>
          </p:cNvSpPr>
          <p:nvPr/>
        </p:nvSpPr>
        <p:spPr>
          <a:xfrm>
            <a:off x="352777" y="5254011"/>
            <a:ext cx="8438207"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i="1" dirty="0" smtClean="0">
                <a:solidFill>
                  <a:schemeClr val="accent2">
                    <a:lumMod val="50000"/>
                  </a:schemeClr>
                </a:solidFill>
              </a:rPr>
              <a:t>Designing from a common strategic framework, that transcends our disciplines, </a:t>
            </a:r>
            <a:r>
              <a:rPr lang="en-US" sz="2400" i="1" dirty="0">
                <a:solidFill>
                  <a:schemeClr val="accent2">
                    <a:lumMod val="50000"/>
                  </a:schemeClr>
                </a:solidFill>
              </a:rPr>
              <a:t>u</a:t>
            </a:r>
            <a:r>
              <a:rPr lang="en-US" sz="2400" i="1" dirty="0" smtClean="0">
                <a:solidFill>
                  <a:schemeClr val="accent2">
                    <a:lumMod val="50000"/>
                  </a:schemeClr>
                </a:solidFill>
              </a:rPr>
              <a:t>nites us in cause and accountability.</a:t>
            </a:r>
            <a:endParaRPr lang="en-US" sz="2400" i="1" dirty="0">
              <a:solidFill>
                <a:schemeClr val="accent2">
                  <a:lumMod val="50000"/>
                </a:schemeClr>
              </a:solidFill>
            </a:endParaRPr>
          </a:p>
        </p:txBody>
      </p:sp>
      <p:sp>
        <p:nvSpPr>
          <p:cNvPr id="29" name="Oval 28"/>
          <p:cNvSpPr/>
          <p:nvPr/>
        </p:nvSpPr>
        <p:spPr>
          <a:xfrm>
            <a:off x="7030588" y="2237274"/>
            <a:ext cx="1900173" cy="1876778"/>
          </a:xfrm>
          <a:prstGeom prst="ellipse">
            <a:avLst/>
          </a:prstGeom>
          <a:noFill/>
          <a:ln>
            <a:solidFill>
              <a:srgbClr val="FF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4" name="Oval 33"/>
          <p:cNvSpPr/>
          <p:nvPr/>
        </p:nvSpPr>
        <p:spPr>
          <a:xfrm>
            <a:off x="2415782" y="2237274"/>
            <a:ext cx="4331450" cy="1876778"/>
          </a:xfrm>
          <a:prstGeom prst="ellipse">
            <a:avLst/>
          </a:prstGeom>
          <a:noFill/>
          <a:ln w="38100" cmpd="sng">
            <a:solidFill>
              <a:srgbClr val="80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15214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1000"/>
                                        <p:tgtEl>
                                          <p:spTgt spid="32"/>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1000"/>
                                        <p:tgtEl>
                                          <p:spTgt spid="1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dissolve">
                                      <p:cBhvr>
                                        <p:cTn id="13" dur="1000"/>
                                        <p:tgtEl>
                                          <p:spTgt spid="31"/>
                                        </p:tgtEl>
                                      </p:cBhvr>
                                    </p:animEffect>
                                  </p:childTnLst>
                                </p:cTn>
                              </p:par>
                              <p:par>
                                <p:cTn id="14" presetID="9"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dissolve">
                                      <p:cBhvr>
                                        <p:cTn id="16" dur="10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dissolve">
                                      <p:cBhvr>
                                        <p:cTn id="21" dur="1000"/>
                                        <p:tgtEl>
                                          <p:spTgt spid="39"/>
                                        </p:tgtEl>
                                      </p:cBhvr>
                                    </p:animEffect>
                                  </p:childTnLst>
                                </p:cTn>
                              </p:par>
                              <p:par>
                                <p:cTn id="22" presetID="9"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dissolve">
                                      <p:cBhvr>
                                        <p:cTn id="24" dur="1000"/>
                                        <p:tgtEl>
                                          <p:spTgt spid="16"/>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dissolve">
                                      <p:cBhvr>
                                        <p:cTn id="27" dur="1000"/>
                                        <p:tgtEl>
                                          <p:spTgt spid="40"/>
                                        </p:tgtEl>
                                      </p:cBhvr>
                                    </p:animEffect>
                                  </p:childTnLst>
                                </p:cTn>
                              </p:par>
                              <p:par>
                                <p:cTn id="28" presetID="9" presetClass="entr" presetSubtype="0"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dissolve">
                                      <p:cBhvr>
                                        <p:cTn id="30" dur="10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dissolve">
                                      <p:cBhvr>
                                        <p:cTn id="35" dur="1000"/>
                                        <p:tgtEl>
                                          <p:spTgt spid="35"/>
                                        </p:tgtEl>
                                      </p:cBhvr>
                                    </p:animEffect>
                                  </p:childTnLst>
                                </p:cTn>
                              </p:par>
                              <p:par>
                                <p:cTn id="36" presetID="9" presetClass="entr" presetSubtype="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dissolve">
                                      <p:cBhvr>
                                        <p:cTn id="38" dur="1000"/>
                                        <p:tgtEl>
                                          <p:spTgt spid="24"/>
                                        </p:tgtEl>
                                      </p:cBhvr>
                                    </p:animEffect>
                                  </p:childTnLst>
                                </p:cTn>
                              </p:par>
                              <p:par>
                                <p:cTn id="39" presetID="9"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dissolve">
                                      <p:cBhvr>
                                        <p:cTn id="41" dur="1000"/>
                                        <p:tgtEl>
                                          <p:spTgt spid="7"/>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dissolve">
                                      <p:cBhvr>
                                        <p:cTn id="44" dur="1000"/>
                                        <p:tgtEl>
                                          <p:spTgt spid="37"/>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dissolve">
                                      <p:cBhvr>
                                        <p:cTn id="49" dur="1000"/>
                                        <p:tgtEl>
                                          <p:spTgt spid="33"/>
                                        </p:tgtEl>
                                      </p:cBhvr>
                                    </p:animEffect>
                                  </p:childTnLst>
                                </p:cTn>
                              </p:par>
                              <p:par>
                                <p:cTn id="50" presetID="9"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dissolve">
                                      <p:cBhvr>
                                        <p:cTn id="52" dur="1000"/>
                                        <p:tgtEl>
                                          <p:spTgt spid="10"/>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dissolve">
                                      <p:cBhvr>
                                        <p:cTn id="55" dur="10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1"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dissolve">
                                      <p:cBhvr>
                                        <p:cTn id="60" dur="1000"/>
                                        <p:tgtEl>
                                          <p:spTgt spid="29"/>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1" nodeType="click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dissolve">
                                      <p:cBhvr>
                                        <p:cTn id="65" dur="1000"/>
                                        <p:tgtEl>
                                          <p:spTgt spid="34"/>
                                        </p:tgtEl>
                                      </p:cBhvr>
                                    </p:animEffect>
                                  </p:childTnLst>
                                </p:cTn>
                              </p:par>
                              <p:par>
                                <p:cTn id="66" presetID="9" presetClass="exit" presetSubtype="0" fill="hold" grpId="2" nodeType="withEffect">
                                  <p:stCondLst>
                                    <p:cond delay="0"/>
                                  </p:stCondLst>
                                  <p:childTnLst>
                                    <p:animEffect transition="out" filter="dissolve">
                                      <p:cBhvr>
                                        <p:cTn id="67" dur="1000"/>
                                        <p:tgtEl>
                                          <p:spTgt spid="29"/>
                                        </p:tgtEl>
                                      </p:cBhvr>
                                    </p:animEffect>
                                    <p:set>
                                      <p:cBhvr>
                                        <p:cTn id="68" dur="1" fill="hold">
                                          <p:stCondLst>
                                            <p:cond delay="999"/>
                                          </p:stCondLst>
                                        </p:cTn>
                                        <p:tgtEl>
                                          <p:spTgt spid="29"/>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2" nodeType="clickEffect">
                                  <p:stCondLst>
                                    <p:cond delay="0"/>
                                  </p:stCondLst>
                                  <p:iterate type="lt">
                                    <p:tmPct val="0"/>
                                  </p:iterate>
                                  <p:childTnLst>
                                    <p:set>
                                      <p:cBhvr>
                                        <p:cTn id="72" dur="1" fill="hold">
                                          <p:stCondLst>
                                            <p:cond delay="0"/>
                                          </p:stCondLst>
                                        </p:cTn>
                                        <p:tgtEl>
                                          <p:spTgt spid="41"/>
                                        </p:tgtEl>
                                        <p:attrNameLst>
                                          <p:attrName>style.visibility</p:attrName>
                                        </p:attrNameLst>
                                      </p:cBhvr>
                                      <p:to>
                                        <p:strVal val="visible"/>
                                      </p:to>
                                    </p:set>
                                    <p:animEffect transition="in" filter="blinds(horizontal)">
                                      <p:cBhvr>
                                        <p:cTn id="73"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5" grpId="0"/>
      <p:bldP spid="37" grpId="0"/>
      <p:bldP spid="39" grpId="0"/>
      <p:bldP spid="40" grpId="0"/>
      <p:bldP spid="41" grpId="2"/>
      <p:bldP spid="29" grpId="1" animBg="1"/>
      <p:bldP spid="29" grpId="2" animBg="1"/>
      <p:bldP spid="3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txBox="1">
            <a:spLocks/>
          </p:cNvSpPr>
          <p:nvPr/>
        </p:nvSpPr>
        <p:spPr>
          <a:xfrm>
            <a:off x="457200" y="4725748"/>
            <a:ext cx="8305800" cy="91244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smtClean="0"/>
              <a:t>Promotes an </a:t>
            </a:r>
            <a:r>
              <a:rPr lang="en-US" sz="2200" i="1" dirty="0" smtClean="0"/>
              <a:t>internal</a:t>
            </a:r>
            <a:r>
              <a:rPr lang="en-US" sz="2200" dirty="0" smtClean="0"/>
              <a:t> </a:t>
            </a:r>
            <a:r>
              <a:rPr lang="en-US" sz="2200" i="1" dirty="0" smtClean="0"/>
              <a:t>rebalance</a:t>
            </a:r>
            <a:r>
              <a:rPr lang="en-US" sz="2200" dirty="0" smtClean="0"/>
              <a:t> within our own organizations between specialization and generalization, recognizing that fielding experts </a:t>
            </a:r>
            <a:r>
              <a:rPr lang="en-US" sz="2200" i="1" dirty="0" smtClean="0"/>
              <a:t>and</a:t>
            </a:r>
            <a:r>
              <a:rPr lang="en-US" sz="2200" dirty="0" smtClean="0"/>
              <a:t> versatile generalists (scientists and strategists) is essential?</a:t>
            </a:r>
          </a:p>
          <a:p>
            <a:pPr marL="0" indent="0">
              <a:buNone/>
            </a:pPr>
            <a:endParaRPr lang="en-US" sz="2200" dirty="0" smtClean="0"/>
          </a:p>
        </p:txBody>
      </p:sp>
      <p:sp>
        <p:nvSpPr>
          <p:cNvPr id="11" name="Content Placeholder 2"/>
          <p:cNvSpPr txBox="1">
            <a:spLocks/>
          </p:cNvSpPr>
          <p:nvPr/>
        </p:nvSpPr>
        <p:spPr>
          <a:xfrm>
            <a:off x="457200" y="1216749"/>
            <a:ext cx="8229600" cy="91244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smtClean="0"/>
              <a:t>Inspires movement away from the language of a conservation and development binary?</a:t>
            </a:r>
          </a:p>
          <a:p>
            <a:pPr marL="0" indent="0">
              <a:buNone/>
            </a:pPr>
            <a:endParaRPr lang="en-US" sz="2200" dirty="0" smtClean="0"/>
          </a:p>
        </p:txBody>
      </p:sp>
      <p:sp>
        <p:nvSpPr>
          <p:cNvPr id="2" name="Title 1"/>
          <p:cNvSpPr>
            <a:spLocks noGrp="1"/>
          </p:cNvSpPr>
          <p:nvPr>
            <p:ph type="title"/>
          </p:nvPr>
        </p:nvSpPr>
        <p:spPr>
          <a:xfrm>
            <a:off x="310443" y="316971"/>
            <a:ext cx="8690329" cy="650346"/>
          </a:xfrm>
        </p:spPr>
        <p:txBody>
          <a:bodyPr>
            <a:noAutofit/>
          </a:bodyPr>
          <a:lstStyle/>
          <a:p>
            <a:r>
              <a:rPr lang="en-US" sz="3400" dirty="0" smtClean="0"/>
              <a:t>Can We Develop a Common Strategic Framework that…</a:t>
            </a:r>
            <a:endParaRPr lang="en-US" sz="3400" dirty="0"/>
          </a:p>
        </p:txBody>
      </p:sp>
      <p:sp>
        <p:nvSpPr>
          <p:cNvPr id="3" name="Content Placeholder 2"/>
          <p:cNvSpPr>
            <a:spLocks noGrp="1"/>
          </p:cNvSpPr>
          <p:nvPr>
            <p:ph idx="1"/>
          </p:nvPr>
        </p:nvSpPr>
        <p:spPr>
          <a:xfrm>
            <a:off x="457200" y="1907762"/>
            <a:ext cx="8229600" cy="553494"/>
          </a:xfrm>
        </p:spPr>
        <p:txBody>
          <a:bodyPr>
            <a:normAutofit/>
          </a:bodyPr>
          <a:lstStyle/>
          <a:p>
            <a:r>
              <a:rPr lang="en-US" sz="2200" dirty="0" smtClean="0"/>
              <a:t>Is ground-rooted, elegant </a:t>
            </a:r>
            <a:r>
              <a:rPr lang="en-US" sz="2200" i="1" dirty="0" smtClean="0"/>
              <a:t>and</a:t>
            </a:r>
            <a:r>
              <a:rPr lang="en-US" sz="2200" dirty="0" smtClean="0"/>
              <a:t> persuasive?</a:t>
            </a:r>
          </a:p>
        </p:txBody>
      </p:sp>
      <p:sp>
        <p:nvSpPr>
          <p:cNvPr id="4" name="Content Placeholder 2"/>
          <p:cNvSpPr txBox="1">
            <a:spLocks/>
          </p:cNvSpPr>
          <p:nvPr/>
        </p:nvSpPr>
        <p:spPr>
          <a:xfrm>
            <a:off x="457200" y="2897289"/>
            <a:ext cx="8229600" cy="91244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200" dirty="0" smtClean="0"/>
          </a:p>
        </p:txBody>
      </p:sp>
      <p:sp>
        <p:nvSpPr>
          <p:cNvPr id="5" name="Content Placeholder 2"/>
          <p:cNvSpPr txBox="1">
            <a:spLocks/>
          </p:cNvSpPr>
          <p:nvPr/>
        </p:nvSpPr>
        <p:spPr>
          <a:xfrm>
            <a:off x="609600" y="4650258"/>
            <a:ext cx="8229600" cy="91244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100" dirty="0" smtClean="0"/>
          </a:p>
        </p:txBody>
      </p:sp>
      <p:sp>
        <p:nvSpPr>
          <p:cNvPr id="8" name="Title 1"/>
          <p:cNvSpPr txBox="1">
            <a:spLocks/>
          </p:cNvSpPr>
          <p:nvPr/>
        </p:nvSpPr>
        <p:spPr>
          <a:xfrm>
            <a:off x="207072" y="6132950"/>
            <a:ext cx="8793701" cy="8283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i="1" dirty="0" smtClean="0">
                <a:solidFill>
                  <a:srgbClr val="800000"/>
                </a:solidFill>
              </a:rPr>
              <a:t>…uses the binary not to bind our work, but to lift it?</a:t>
            </a:r>
          </a:p>
          <a:p>
            <a:endParaRPr lang="en-US" sz="2400" i="1" dirty="0">
              <a:solidFill>
                <a:srgbClr val="800000"/>
              </a:solidFill>
            </a:endParaRPr>
          </a:p>
        </p:txBody>
      </p:sp>
      <p:sp>
        <p:nvSpPr>
          <p:cNvPr id="9" name="Content Placeholder 2"/>
          <p:cNvSpPr txBox="1">
            <a:spLocks/>
          </p:cNvSpPr>
          <p:nvPr/>
        </p:nvSpPr>
        <p:spPr>
          <a:xfrm>
            <a:off x="457200" y="3348231"/>
            <a:ext cx="8229600" cy="91244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smtClean="0"/>
              <a:t>Challenges </a:t>
            </a:r>
            <a:r>
              <a:rPr lang="en-US" sz="2200" i="1" dirty="0" smtClean="0"/>
              <a:t>each and every </a:t>
            </a:r>
            <a:r>
              <a:rPr lang="en-US" sz="2200" dirty="0" smtClean="0"/>
              <a:t>engagement</a:t>
            </a:r>
            <a:r>
              <a:rPr lang="en-US" sz="2200" i="1" dirty="0" smtClean="0"/>
              <a:t> </a:t>
            </a:r>
            <a:r>
              <a:rPr lang="en-US" sz="2200" dirty="0" smtClean="0"/>
              <a:t>our organizations undertake, whether alone or in partnership, to be considerate of, informed by, and </a:t>
            </a:r>
            <a:r>
              <a:rPr lang="en-US" sz="2200" i="1" dirty="0" smtClean="0"/>
              <a:t>answerable to </a:t>
            </a:r>
            <a:r>
              <a:rPr lang="en-US" sz="2200" dirty="0"/>
              <a:t>a</a:t>
            </a:r>
            <a:r>
              <a:rPr lang="en-US" sz="2200" dirty="0" smtClean="0"/>
              <a:t> difficult, but pivotal, balance of disciplines?</a:t>
            </a:r>
          </a:p>
          <a:p>
            <a:pPr marL="0" indent="0">
              <a:buNone/>
            </a:pPr>
            <a:endParaRPr lang="en-US" sz="2200" dirty="0" smtClean="0"/>
          </a:p>
        </p:txBody>
      </p:sp>
      <p:sp>
        <p:nvSpPr>
          <p:cNvPr id="10" name="Content Placeholder 2"/>
          <p:cNvSpPr txBox="1">
            <a:spLocks/>
          </p:cNvSpPr>
          <p:nvPr/>
        </p:nvSpPr>
        <p:spPr>
          <a:xfrm>
            <a:off x="457200" y="2292989"/>
            <a:ext cx="8229600" cy="91244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smtClean="0"/>
              <a:t>Illuminates and guides, </a:t>
            </a:r>
            <a:r>
              <a:rPr lang="en-US" sz="2200" i="1" dirty="0" smtClean="0"/>
              <a:t>without</a:t>
            </a:r>
            <a:r>
              <a:rPr lang="en-US" sz="2200" dirty="0" smtClean="0"/>
              <a:t> prescribing or demanding uniformity?</a:t>
            </a:r>
          </a:p>
        </p:txBody>
      </p:sp>
      <p:sp>
        <p:nvSpPr>
          <p:cNvPr id="12" name="Content Placeholder 2"/>
          <p:cNvSpPr txBox="1">
            <a:spLocks/>
          </p:cNvSpPr>
          <p:nvPr/>
        </p:nvSpPr>
        <p:spPr>
          <a:xfrm>
            <a:off x="457200" y="2976115"/>
            <a:ext cx="8229600" cy="91244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smtClean="0"/>
              <a:t>Tests </a:t>
            </a:r>
            <a:r>
              <a:rPr lang="en-US" sz="2200" i="1" dirty="0" smtClean="0"/>
              <a:t>and</a:t>
            </a:r>
            <a:r>
              <a:rPr lang="en-US" sz="2200" dirty="0" smtClean="0"/>
              <a:t> advances </a:t>
            </a:r>
            <a:r>
              <a:rPr lang="en-US" sz="2200" dirty="0"/>
              <a:t>a</a:t>
            </a:r>
            <a:r>
              <a:rPr lang="en-US" sz="2200" dirty="0" smtClean="0"/>
              <a:t> promising theory of change? </a:t>
            </a:r>
          </a:p>
        </p:txBody>
      </p:sp>
    </p:spTree>
    <p:extLst>
      <p:ext uri="{BB962C8B-B14F-4D97-AF65-F5344CB8AC3E}">
        <p14:creationId xmlns:p14="http://schemas.microsoft.com/office/powerpoint/2010/main" val="210649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2" nodeType="clickEffect">
                                  <p:stCondLst>
                                    <p:cond delay="0"/>
                                  </p:stCondLst>
                                  <p:iterate type="lt">
                                    <p:tmPct val="0"/>
                                  </p:iterate>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P spid="3" grpId="0" build="p"/>
      <p:bldP spid="8" grpId="2"/>
      <p:bldP spid="9" grpId="0"/>
      <p:bldP spid="10"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Box 163"/>
          <p:cNvSpPr txBox="1"/>
          <p:nvPr/>
        </p:nvSpPr>
        <p:spPr>
          <a:xfrm>
            <a:off x="7322777" y="6455963"/>
            <a:ext cx="1689356" cy="306261"/>
          </a:xfrm>
          <a:prstGeom prst="rect">
            <a:avLst/>
          </a:prstGeom>
          <a:noFill/>
        </p:spPr>
        <p:txBody>
          <a:bodyPr wrap="square" rtlCol="0">
            <a:noAutofit/>
          </a:bodyPr>
          <a:lstStyle/>
          <a:p>
            <a:pPr marL="0" marR="0" algn="r">
              <a:spcBef>
                <a:spcPts val="0"/>
              </a:spcBef>
              <a:spcAft>
                <a:spcPts val="0"/>
              </a:spcAft>
            </a:pPr>
            <a:endParaRPr lang="en-US" sz="1000" dirty="0">
              <a:effectLst/>
              <a:latin typeface="Times"/>
              <a:ea typeface="ＭＳ 明朝"/>
              <a:cs typeface="Times New Roman"/>
            </a:endParaRPr>
          </a:p>
        </p:txBody>
      </p:sp>
      <p:sp>
        <p:nvSpPr>
          <p:cNvPr id="53" name="Title 1"/>
          <p:cNvSpPr txBox="1">
            <a:spLocks/>
          </p:cNvSpPr>
          <p:nvPr/>
        </p:nvSpPr>
        <p:spPr>
          <a:xfrm>
            <a:off x="489122" y="232305"/>
            <a:ext cx="8229600" cy="65034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t>An Illustrative Strategic Framework</a:t>
            </a:r>
            <a:endParaRPr lang="en-US" sz="3600" dirty="0"/>
          </a:p>
        </p:txBody>
      </p:sp>
      <p:sp>
        <p:nvSpPr>
          <p:cNvPr id="5" name="Isosceles Triangle 4"/>
          <p:cNvSpPr/>
          <p:nvPr/>
        </p:nvSpPr>
        <p:spPr>
          <a:xfrm>
            <a:off x="3474361" y="3290631"/>
            <a:ext cx="1052947" cy="135756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a:spcBef>
                <a:spcPts val="0"/>
              </a:spcBef>
              <a:spcAft>
                <a:spcPts val="0"/>
              </a:spcAft>
            </a:pPr>
            <a:r>
              <a:rPr lang="en-US" sz="1200" dirty="0">
                <a:effectLst/>
                <a:ea typeface="Times New Roman"/>
                <a:cs typeface="Times New Roman"/>
              </a:rPr>
              <a:t> </a:t>
            </a:r>
            <a:endParaRPr lang="en-US" sz="1200" dirty="0">
              <a:effectLst/>
              <a:ea typeface="ＭＳ 明朝"/>
              <a:cs typeface="Times New Roman"/>
            </a:endParaRPr>
          </a:p>
        </p:txBody>
      </p:sp>
      <p:sp>
        <p:nvSpPr>
          <p:cNvPr id="6" name="Text Box 115"/>
          <p:cNvSpPr txBox="1"/>
          <p:nvPr/>
        </p:nvSpPr>
        <p:spPr>
          <a:xfrm>
            <a:off x="6177893" y="4407207"/>
            <a:ext cx="1362909" cy="486972"/>
          </a:xfrm>
          <a:prstGeom prst="ellipse">
            <a:avLst/>
          </a:prstGeom>
          <a:noFill/>
        </p:spPr>
        <p:txBody>
          <a:bodyPr wrap="square" rtlCol="0">
            <a:noAutofit/>
          </a:bodyPr>
          <a:lstStyle/>
          <a:p>
            <a:pPr marL="0" marR="0">
              <a:spcBef>
                <a:spcPts val="0"/>
              </a:spcBef>
              <a:spcAft>
                <a:spcPts val="0"/>
              </a:spcAft>
            </a:pPr>
            <a:r>
              <a:rPr lang="en-US" sz="1200" dirty="0">
                <a:effectLst/>
                <a:latin typeface="Cambria"/>
                <a:ea typeface="Times New Roman"/>
                <a:cs typeface="Times New Roman"/>
              </a:rPr>
              <a:t> </a:t>
            </a:r>
            <a:endParaRPr lang="en-US" sz="1200" dirty="0">
              <a:effectLst/>
              <a:latin typeface="Cambria"/>
              <a:ea typeface="ＭＳ 明朝"/>
              <a:cs typeface="Times New Roman"/>
            </a:endParaRPr>
          </a:p>
        </p:txBody>
      </p:sp>
      <p:sp>
        <p:nvSpPr>
          <p:cNvPr id="8" name="Wave 7"/>
          <p:cNvSpPr/>
          <p:nvPr/>
        </p:nvSpPr>
        <p:spPr>
          <a:xfrm rot="663406">
            <a:off x="4188418" y="2068144"/>
            <a:ext cx="606176" cy="516395"/>
          </a:xfrm>
          <a:prstGeom prst="wav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a:spcBef>
                <a:spcPts val="0"/>
              </a:spcBef>
              <a:spcAft>
                <a:spcPts val="0"/>
              </a:spcAft>
            </a:pPr>
            <a:r>
              <a:rPr lang="en-US" sz="1200" dirty="0">
                <a:effectLst/>
                <a:ea typeface="Times New Roman"/>
                <a:cs typeface="Times New Roman"/>
              </a:rPr>
              <a:t> </a:t>
            </a:r>
            <a:endParaRPr lang="en-US" sz="1200" dirty="0">
              <a:effectLst/>
              <a:ea typeface="ＭＳ 明朝"/>
              <a:cs typeface="Times New Roman"/>
            </a:endParaRPr>
          </a:p>
        </p:txBody>
      </p:sp>
      <p:cxnSp>
        <p:nvCxnSpPr>
          <p:cNvPr id="10" name="Straight Connector 9"/>
          <p:cNvCxnSpPr/>
          <p:nvPr/>
        </p:nvCxnSpPr>
        <p:spPr>
          <a:xfrm flipH="1">
            <a:off x="2289506" y="3290632"/>
            <a:ext cx="2" cy="273908"/>
          </a:xfrm>
          <a:prstGeom prst="line">
            <a:avLst/>
          </a:prstGeom>
          <a:ln w="12700" cmpd="sng">
            <a:solidFill>
              <a:srgbClr val="558ED5"/>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706132" y="3290632"/>
            <a:ext cx="0" cy="636488"/>
          </a:xfrm>
          <a:prstGeom prst="line">
            <a:avLst/>
          </a:prstGeom>
          <a:ln w="12700" cmpd="sng">
            <a:solidFill>
              <a:srgbClr val="558ED5"/>
            </a:solidFill>
          </a:ln>
        </p:spPr>
        <p:style>
          <a:lnRef idx="2">
            <a:schemeClr val="accent1"/>
          </a:lnRef>
          <a:fillRef idx="0">
            <a:schemeClr val="accent1"/>
          </a:fillRef>
          <a:effectRef idx="1">
            <a:schemeClr val="accent1"/>
          </a:effectRef>
          <a:fontRef idx="minor">
            <a:schemeClr val="tx1"/>
          </a:fontRef>
        </p:style>
      </p:cxnSp>
      <p:sp>
        <p:nvSpPr>
          <p:cNvPr id="21" name="Cloud Callout 20"/>
          <p:cNvSpPr/>
          <p:nvPr/>
        </p:nvSpPr>
        <p:spPr>
          <a:xfrm>
            <a:off x="4799426" y="1063008"/>
            <a:ext cx="1954054" cy="1028588"/>
          </a:xfrm>
          <a:prstGeom prst="cloudCallou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marL="0" marR="0" algn="ctr">
              <a:spcBef>
                <a:spcPts val="0"/>
              </a:spcBef>
              <a:spcAft>
                <a:spcPts val="0"/>
              </a:spcAft>
            </a:pPr>
            <a:r>
              <a:rPr lang="en-US" sz="1000" kern="1200" smtClean="0">
                <a:solidFill>
                  <a:srgbClr val="FFFFFF"/>
                </a:solidFill>
                <a:effectLst/>
                <a:ea typeface="ＭＳ 明朝"/>
                <a:cs typeface="Times New Roman"/>
              </a:rPr>
              <a:t>What</a:t>
            </a:r>
          </a:p>
          <a:p>
            <a:pPr marL="0" marR="0" algn="ctr">
              <a:spcBef>
                <a:spcPts val="0"/>
              </a:spcBef>
              <a:spcAft>
                <a:spcPts val="0"/>
              </a:spcAft>
            </a:pPr>
            <a:r>
              <a:rPr lang="en-US" sz="1000" kern="1200" smtClean="0">
                <a:solidFill>
                  <a:srgbClr val="FFFFFF"/>
                </a:solidFill>
                <a:effectLst/>
                <a:ea typeface="ＭＳ 明朝"/>
                <a:cs typeface="Times New Roman"/>
              </a:rPr>
              <a:t>Trans-Disciplinary </a:t>
            </a:r>
            <a:r>
              <a:rPr lang="en-US" sz="1000" kern="1200" dirty="0" smtClean="0">
                <a:solidFill>
                  <a:srgbClr val="FFFFFF"/>
                </a:solidFill>
                <a:effectLst/>
                <a:ea typeface="ＭＳ 明朝"/>
                <a:cs typeface="Times New Roman"/>
              </a:rPr>
              <a:t>Design </a:t>
            </a:r>
            <a:r>
              <a:rPr lang="en-US" sz="1000" kern="1200" dirty="0">
                <a:solidFill>
                  <a:srgbClr val="FFFFFF"/>
                </a:solidFill>
                <a:effectLst/>
                <a:ea typeface="ＭＳ 明朝"/>
                <a:cs typeface="Times New Roman"/>
              </a:rPr>
              <a:t>Approaches Sit Here at the Balance Point ??</a:t>
            </a:r>
            <a:endParaRPr lang="en-US" sz="1000" dirty="0">
              <a:effectLst/>
              <a:latin typeface="Times"/>
              <a:ea typeface="ＭＳ 明朝"/>
              <a:cs typeface="Times New Roman"/>
            </a:endParaRPr>
          </a:p>
        </p:txBody>
      </p:sp>
      <p:cxnSp>
        <p:nvCxnSpPr>
          <p:cNvPr id="22" name="Straight Arrow Connector 21"/>
          <p:cNvCxnSpPr/>
          <p:nvPr/>
        </p:nvCxnSpPr>
        <p:spPr>
          <a:xfrm flipH="1">
            <a:off x="4972496" y="2239389"/>
            <a:ext cx="319257" cy="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45" name="Text Box 63"/>
          <p:cNvSpPr txBox="1"/>
          <p:nvPr/>
        </p:nvSpPr>
        <p:spPr>
          <a:xfrm>
            <a:off x="1453159" y="6020015"/>
            <a:ext cx="5107237" cy="837983"/>
          </a:xfrm>
          <a:prstGeom prst="rect">
            <a:avLst/>
          </a:prstGeom>
          <a:noFill/>
          <a:ln>
            <a:noFill/>
          </a:ln>
        </p:spPr>
        <p:txBody>
          <a:bodyPr wrap="square" rtlCol="0">
            <a:noAutofit/>
          </a:bodyPr>
          <a:lstStyle/>
          <a:p>
            <a:pPr marL="0" marR="0" algn="ctr">
              <a:spcBef>
                <a:spcPts val="0"/>
              </a:spcBef>
              <a:spcAft>
                <a:spcPts val="0"/>
              </a:spcAft>
            </a:pPr>
            <a:r>
              <a:rPr lang="en-US" sz="1100" b="1" i="1" kern="1200" dirty="0">
                <a:solidFill>
                  <a:srgbClr val="17365D"/>
                </a:solidFill>
                <a:effectLst/>
                <a:latin typeface="Cambria"/>
                <a:ea typeface="ＭＳ 明朝"/>
                <a:cs typeface="Times New Roman"/>
              </a:rPr>
              <a:t>What is the cost of our approach being “out of balance”?  </a:t>
            </a:r>
            <a:endParaRPr lang="en-US" sz="1100" dirty="0">
              <a:effectLst/>
              <a:latin typeface="Times"/>
              <a:ea typeface="ＭＳ 明朝"/>
              <a:cs typeface="Times New Roman"/>
            </a:endParaRPr>
          </a:p>
          <a:p>
            <a:pPr marL="0" marR="0" algn="ctr">
              <a:spcBef>
                <a:spcPts val="0"/>
              </a:spcBef>
              <a:spcAft>
                <a:spcPts val="0"/>
              </a:spcAft>
            </a:pPr>
            <a:r>
              <a:rPr lang="en-US" sz="1100" b="1" i="1" kern="1200" dirty="0" smtClean="0">
                <a:solidFill>
                  <a:srgbClr val="17365D"/>
                </a:solidFill>
                <a:effectLst/>
                <a:latin typeface="Cambria"/>
                <a:ea typeface="ＭＳ 明朝"/>
                <a:cs typeface="Times New Roman"/>
              </a:rPr>
              <a:t>Conflict, Displacement, Disinterest, Disenfranchisement</a:t>
            </a:r>
            <a:r>
              <a:rPr lang="en-US" sz="1100" b="1" i="1" kern="1200" dirty="0">
                <a:solidFill>
                  <a:srgbClr val="17365D"/>
                </a:solidFill>
                <a:effectLst/>
                <a:latin typeface="Cambria"/>
                <a:ea typeface="ＭＳ 明朝"/>
                <a:cs typeface="Times New Roman"/>
              </a:rPr>
              <a:t>, Rights Violations, </a:t>
            </a:r>
            <a:r>
              <a:rPr lang="en-US" sz="1100" b="1" i="1" kern="1200" dirty="0" smtClean="0">
                <a:solidFill>
                  <a:srgbClr val="17365D"/>
                </a:solidFill>
                <a:effectLst/>
                <a:latin typeface="Cambria"/>
                <a:ea typeface="ＭＳ 明朝"/>
                <a:cs typeface="Times New Roman"/>
              </a:rPr>
              <a:t>Corruption</a:t>
            </a:r>
            <a:r>
              <a:rPr lang="en-US" sz="1100" b="1" i="1" kern="1200" dirty="0">
                <a:solidFill>
                  <a:srgbClr val="17365D"/>
                </a:solidFill>
                <a:effectLst/>
                <a:latin typeface="Cambria"/>
                <a:ea typeface="ＭＳ 明朝"/>
                <a:cs typeface="Times New Roman"/>
              </a:rPr>
              <a:t>, Criminality, </a:t>
            </a:r>
            <a:r>
              <a:rPr lang="en-US" sz="1100" b="1" i="1" dirty="0" smtClean="0">
                <a:solidFill>
                  <a:srgbClr val="17365D"/>
                </a:solidFill>
                <a:latin typeface="Cambria"/>
                <a:ea typeface="ＭＳ 明朝"/>
                <a:cs typeface="Times New Roman"/>
              </a:rPr>
              <a:t>Overe</a:t>
            </a:r>
            <a:r>
              <a:rPr lang="en-US" sz="1100" b="1" i="1" kern="1200" dirty="0" smtClean="0">
                <a:solidFill>
                  <a:srgbClr val="17365D"/>
                </a:solidFill>
                <a:effectLst/>
                <a:latin typeface="Cambria"/>
                <a:ea typeface="ＭＳ 明朝"/>
                <a:cs typeface="Times New Roman"/>
              </a:rPr>
              <a:t>xploitation</a:t>
            </a:r>
            <a:r>
              <a:rPr lang="en-US" sz="1100" b="1" i="1" kern="1200" dirty="0">
                <a:solidFill>
                  <a:srgbClr val="17365D"/>
                </a:solidFill>
                <a:effectLst/>
                <a:latin typeface="Cambria"/>
                <a:ea typeface="ＭＳ 明朝"/>
                <a:cs typeface="Times New Roman"/>
              </a:rPr>
              <a:t>, Environmental </a:t>
            </a:r>
            <a:r>
              <a:rPr lang="en-US" sz="1100" b="1" i="1" kern="1200" dirty="0" smtClean="0">
                <a:solidFill>
                  <a:srgbClr val="17365D"/>
                </a:solidFill>
                <a:effectLst/>
                <a:latin typeface="Cambria"/>
                <a:ea typeface="ＭＳ 明朝"/>
                <a:cs typeface="Times New Roman"/>
              </a:rPr>
              <a:t>Degradation, </a:t>
            </a:r>
          </a:p>
          <a:p>
            <a:pPr marL="0" marR="0" algn="ctr">
              <a:spcBef>
                <a:spcPts val="0"/>
              </a:spcBef>
              <a:spcAft>
                <a:spcPts val="0"/>
              </a:spcAft>
            </a:pPr>
            <a:r>
              <a:rPr lang="en-US" sz="1100" b="1" i="1" kern="1200" dirty="0" smtClean="0">
                <a:solidFill>
                  <a:srgbClr val="17365D"/>
                </a:solidFill>
                <a:effectLst/>
                <a:latin typeface="Cambria"/>
                <a:ea typeface="ＭＳ 明朝"/>
                <a:cs typeface="Times New Roman"/>
              </a:rPr>
              <a:t>Habitat, Migration &amp; Biodiversity </a:t>
            </a:r>
            <a:r>
              <a:rPr lang="en-US" sz="1100" b="1" i="1" kern="1200" dirty="0">
                <a:solidFill>
                  <a:srgbClr val="17365D"/>
                </a:solidFill>
                <a:effectLst/>
                <a:latin typeface="Cambria"/>
                <a:ea typeface="ＭＳ 明朝"/>
                <a:cs typeface="Times New Roman"/>
              </a:rPr>
              <a:t>Loss</a:t>
            </a:r>
            <a:endParaRPr lang="en-US" sz="1100" dirty="0">
              <a:effectLst/>
              <a:latin typeface="Times"/>
              <a:ea typeface="ＭＳ 明朝"/>
              <a:cs typeface="Times New Roman"/>
            </a:endParaRPr>
          </a:p>
        </p:txBody>
      </p:sp>
      <p:grpSp>
        <p:nvGrpSpPr>
          <p:cNvPr id="27" name="Group 26"/>
          <p:cNvGrpSpPr/>
          <p:nvPr/>
        </p:nvGrpSpPr>
        <p:grpSpPr>
          <a:xfrm>
            <a:off x="4860778" y="3554228"/>
            <a:ext cx="1686919" cy="964507"/>
            <a:chOff x="4468471" y="2592641"/>
            <a:chExt cx="2024695" cy="1062538"/>
          </a:xfrm>
        </p:grpSpPr>
        <p:sp>
          <p:nvSpPr>
            <p:cNvPr id="43" name="Isosceles Triangle 42"/>
            <p:cNvSpPr/>
            <p:nvPr/>
          </p:nvSpPr>
          <p:spPr>
            <a:xfrm>
              <a:off x="5193625" y="2592641"/>
              <a:ext cx="573081" cy="644774"/>
            </a:xfrm>
            <a:prstGeom prst="triangl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a:spcBef>
                  <a:spcPts val="0"/>
                </a:spcBef>
                <a:spcAft>
                  <a:spcPts val="0"/>
                </a:spcAft>
              </a:pPr>
              <a:r>
                <a:rPr lang="en-US" sz="1200" dirty="0">
                  <a:effectLst/>
                  <a:ea typeface="Times New Roman"/>
                  <a:cs typeface="Times New Roman"/>
                </a:rPr>
                <a:t> </a:t>
              </a:r>
              <a:endParaRPr lang="en-US" sz="1200" dirty="0">
                <a:effectLst/>
                <a:ea typeface="ＭＳ 明朝"/>
                <a:cs typeface="Times New Roman"/>
              </a:endParaRPr>
            </a:p>
          </p:txBody>
        </p:sp>
        <p:sp>
          <p:nvSpPr>
            <p:cNvPr id="44" name="Text Box 148"/>
            <p:cNvSpPr txBox="1"/>
            <p:nvPr/>
          </p:nvSpPr>
          <p:spPr>
            <a:xfrm>
              <a:off x="4468471" y="3233889"/>
              <a:ext cx="2024695" cy="421290"/>
            </a:xfrm>
            <a:prstGeom prst="rect">
              <a:avLst/>
            </a:prstGeom>
            <a:noFill/>
          </p:spPr>
          <p:txBody>
            <a:bodyPr wrap="square" rtlCol="0">
              <a:noAutofit/>
            </a:bodyPr>
            <a:lstStyle/>
            <a:p>
              <a:pPr marL="0" marR="0" algn="ctr">
                <a:spcBef>
                  <a:spcPts val="0"/>
                </a:spcBef>
                <a:spcAft>
                  <a:spcPts val="0"/>
                </a:spcAft>
              </a:pPr>
              <a:r>
                <a:rPr lang="en-US" sz="1400" b="1" kern="1200" dirty="0">
                  <a:solidFill>
                    <a:srgbClr val="000000"/>
                  </a:solidFill>
                  <a:effectLst/>
                  <a:latin typeface="Cambria"/>
                  <a:ea typeface="ＭＳ 明朝"/>
                  <a:cs typeface="Times New Roman"/>
                </a:rPr>
                <a:t>Development</a:t>
              </a:r>
              <a:endParaRPr lang="en-US" sz="1000" dirty="0">
                <a:effectLst/>
                <a:latin typeface="Times"/>
                <a:ea typeface="ＭＳ 明朝"/>
                <a:cs typeface="Times New Roman"/>
              </a:endParaRPr>
            </a:p>
          </p:txBody>
        </p:sp>
      </p:grpSp>
      <p:grpSp>
        <p:nvGrpSpPr>
          <p:cNvPr id="28" name="Group 27"/>
          <p:cNvGrpSpPr/>
          <p:nvPr/>
        </p:nvGrpSpPr>
        <p:grpSpPr>
          <a:xfrm>
            <a:off x="1440459" y="3564541"/>
            <a:ext cx="1698294" cy="954194"/>
            <a:chOff x="363292" y="2604002"/>
            <a:chExt cx="2038348" cy="1051177"/>
          </a:xfrm>
        </p:grpSpPr>
        <p:sp>
          <p:nvSpPr>
            <p:cNvPr id="41" name="Isosceles Triangle 40"/>
            <p:cNvSpPr/>
            <p:nvPr/>
          </p:nvSpPr>
          <p:spPr>
            <a:xfrm>
              <a:off x="1077793" y="2604002"/>
              <a:ext cx="588783" cy="630126"/>
            </a:xfrm>
            <a:prstGeom prst="triangl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marL="0" marR="0">
                <a:spcBef>
                  <a:spcPts val="0"/>
                </a:spcBef>
                <a:spcAft>
                  <a:spcPts val="0"/>
                </a:spcAft>
              </a:pPr>
              <a:r>
                <a:rPr lang="en-US" sz="1200" dirty="0">
                  <a:effectLst/>
                  <a:ea typeface="Times New Roman"/>
                  <a:cs typeface="Times New Roman"/>
                </a:rPr>
                <a:t> </a:t>
              </a:r>
              <a:endParaRPr lang="en-US" sz="1200" dirty="0">
                <a:effectLst/>
                <a:ea typeface="ＭＳ 明朝"/>
                <a:cs typeface="Times New Roman"/>
              </a:endParaRPr>
            </a:p>
          </p:txBody>
        </p:sp>
        <p:sp>
          <p:nvSpPr>
            <p:cNvPr id="42" name="Text Box 151"/>
            <p:cNvSpPr txBox="1"/>
            <p:nvPr/>
          </p:nvSpPr>
          <p:spPr>
            <a:xfrm>
              <a:off x="363292" y="3233889"/>
              <a:ext cx="2038348" cy="421290"/>
            </a:xfrm>
            <a:prstGeom prst="rect">
              <a:avLst/>
            </a:prstGeom>
            <a:noFill/>
          </p:spPr>
          <p:txBody>
            <a:bodyPr wrap="square" rtlCol="0">
              <a:noAutofit/>
            </a:bodyPr>
            <a:lstStyle/>
            <a:p>
              <a:pPr marL="0" marR="0" algn="ctr">
                <a:spcBef>
                  <a:spcPts val="0"/>
                </a:spcBef>
                <a:spcAft>
                  <a:spcPts val="0"/>
                </a:spcAft>
              </a:pPr>
              <a:r>
                <a:rPr lang="en-US" sz="1400" b="1" kern="1200" dirty="0">
                  <a:solidFill>
                    <a:srgbClr val="000000"/>
                  </a:solidFill>
                  <a:effectLst/>
                  <a:latin typeface="Cambria"/>
                  <a:ea typeface="ＭＳ 明朝"/>
                  <a:cs typeface="Times New Roman"/>
                </a:rPr>
                <a:t>Conservation</a:t>
              </a:r>
              <a:endParaRPr lang="en-US" sz="1000" dirty="0">
                <a:effectLst/>
                <a:latin typeface="Times"/>
                <a:ea typeface="ＭＳ 明朝"/>
                <a:cs typeface="Times New Roman"/>
              </a:endParaRPr>
            </a:p>
          </p:txBody>
        </p:sp>
      </p:grpSp>
      <p:sp>
        <p:nvSpPr>
          <p:cNvPr id="30" name="Curved Left Arrow 29"/>
          <p:cNvSpPr/>
          <p:nvPr/>
        </p:nvSpPr>
        <p:spPr>
          <a:xfrm rot="10800000">
            <a:off x="1718551" y="3063848"/>
            <a:ext cx="446966" cy="393960"/>
          </a:xfrm>
          <a:prstGeom prst="curvedLeftArrow">
            <a:avLst/>
          </a:prstGeom>
          <a:solidFill>
            <a:srgbClr val="FFFF00">
              <a:alpha val="61000"/>
            </a:srgbClr>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a:spcBef>
                <a:spcPts val="0"/>
              </a:spcBef>
              <a:spcAft>
                <a:spcPts val="0"/>
              </a:spcAft>
            </a:pPr>
            <a:r>
              <a:rPr lang="en-US" sz="1200" dirty="0">
                <a:effectLst/>
                <a:ea typeface="Times New Roman"/>
                <a:cs typeface="Times New Roman"/>
              </a:rPr>
              <a:t> </a:t>
            </a:r>
            <a:endParaRPr lang="en-US" sz="1200" dirty="0">
              <a:effectLst/>
              <a:ea typeface="ＭＳ 明朝"/>
              <a:cs typeface="Times New Roman"/>
            </a:endParaRPr>
          </a:p>
        </p:txBody>
      </p:sp>
      <p:sp>
        <p:nvSpPr>
          <p:cNvPr id="35" name="Text Box 158"/>
          <p:cNvSpPr txBox="1"/>
          <p:nvPr/>
        </p:nvSpPr>
        <p:spPr>
          <a:xfrm>
            <a:off x="5060218" y="3811101"/>
            <a:ext cx="1362698" cy="223580"/>
          </a:xfrm>
          <a:prstGeom prst="rect">
            <a:avLst/>
          </a:prstGeom>
          <a:noFill/>
        </p:spPr>
        <p:txBody>
          <a:bodyPr wrap="square" rtlCol="0">
            <a:noAutofit/>
          </a:bodyPr>
          <a:lstStyle/>
          <a:p>
            <a:pPr marL="0" marR="0" algn="ctr">
              <a:spcBef>
                <a:spcPts val="0"/>
              </a:spcBef>
              <a:spcAft>
                <a:spcPts val="0"/>
              </a:spcAft>
            </a:pPr>
            <a:r>
              <a:rPr lang="en-US" sz="1000" b="1" i="1" dirty="0" smtClean="0">
                <a:solidFill>
                  <a:srgbClr val="000000"/>
                </a:solidFill>
                <a:latin typeface="Cambria"/>
                <a:ea typeface="ＭＳ 明朝"/>
                <a:cs typeface="Times New Roman"/>
              </a:rPr>
              <a:t>Spin W</a:t>
            </a:r>
            <a:r>
              <a:rPr lang="en-US" sz="1000" b="1" i="1" kern="1200" dirty="0" smtClean="0">
                <a:solidFill>
                  <a:srgbClr val="000000"/>
                </a:solidFill>
                <a:effectLst/>
                <a:latin typeface="Cambria"/>
                <a:ea typeface="ＭＳ 明朝"/>
                <a:cs typeface="Times New Roman"/>
              </a:rPr>
              <a:t>eight</a:t>
            </a:r>
            <a:endParaRPr lang="en-US" sz="1000" dirty="0">
              <a:effectLst/>
              <a:latin typeface="Times"/>
              <a:ea typeface="ＭＳ 明朝"/>
              <a:cs typeface="Times New Roman"/>
            </a:endParaRPr>
          </a:p>
        </p:txBody>
      </p:sp>
      <p:sp>
        <p:nvSpPr>
          <p:cNvPr id="36" name="Text Box 159"/>
          <p:cNvSpPr txBox="1"/>
          <p:nvPr/>
        </p:nvSpPr>
        <p:spPr>
          <a:xfrm>
            <a:off x="1608206" y="3811101"/>
            <a:ext cx="1362698" cy="230688"/>
          </a:xfrm>
          <a:prstGeom prst="rect">
            <a:avLst/>
          </a:prstGeom>
          <a:noFill/>
        </p:spPr>
        <p:txBody>
          <a:bodyPr wrap="square" rtlCol="0">
            <a:noAutofit/>
          </a:bodyPr>
          <a:lstStyle/>
          <a:p>
            <a:pPr marL="0" marR="0" algn="ctr">
              <a:spcBef>
                <a:spcPts val="0"/>
              </a:spcBef>
              <a:spcAft>
                <a:spcPts val="0"/>
              </a:spcAft>
            </a:pPr>
            <a:r>
              <a:rPr lang="en-US" sz="1000" b="1" i="1" dirty="0" smtClean="0">
                <a:solidFill>
                  <a:srgbClr val="000000"/>
                </a:solidFill>
                <a:latin typeface="Cambria"/>
                <a:ea typeface="ＭＳ 明朝"/>
                <a:cs typeface="Times New Roman"/>
              </a:rPr>
              <a:t>Spin</a:t>
            </a:r>
            <a:r>
              <a:rPr lang="en-US" sz="1000" b="1" i="1" kern="1200" dirty="0" smtClean="0">
                <a:solidFill>
                  <a:srgbClr val="000000"/>
                </a:solidFill>
                <a:effectLst/>
                <a:latin typeface="Cambria"/>
                <a:ea typeface="ＭＳ 明朝"/>
                <a:cs typeface="Times New Roman"/>
              </a:rPr>
              <a:t> Weight</a:t>
            </a:r>
            <a:endParaRPr lang="en-US" sz="1000" dirty="0">
              <a:effectLst/>
              <a:latin typeface="Times"/>
              <a:ea typeface="ＭＳ 明朝"/>
              <a:cs typeface="Times New Roman"/>
            </a:endParaRPr>
          </a:p>
        </p:txBody>
      </p:sp>
      <p:sp>
        <p:nvSpPr>
          <p:cNvPr id="2" name="TextBox 1"/>
          <p:cNvSpPr txBox="1"/>
          <p:nvPr/>
        </p:nvSpPr>
        <p:spPr>
          <a:xfrm>
            <a:off x="2629800" y="3134294"/>
            <a:ext cx="1499490" cy="307777"/>
          </a:xfrm>
          <a:prstGeom prst="rect">
            <a:avLst/>
          </a:prstGeom>
          <a:noFill/>
        </p:spPr>
        <p:txBody>
          <a:bodyPr wrap="square" rtlCol="0">
            <a:spAutoFit/>
          </a:bodyPr>
          <a:lstStyle/>
          <a:p>
            <a:pPr algn="ctr"/>
            <a:r>
              <a:rPr lang="en-US" sz="1400" i="1" dirty="0" smtClean="0">
                <a:solidFill>
                  <a:schemeClr val="bg1">
                    <a:lumMod val="50000"/>
                  </a:schemeClr>
                </a:solidFill>
                <a:latin typeface="Cambria"/>
                <a:cs typeface="Cambria"/>
              </a:rPr>
              <a:t>Project</a:t>
            </a:r>
            <a:endParaRPr lang="en-US" sz="1400" i="1" dirty="0">
              <a:solidFill>
                <a:schemeClr val="bg1">
                  <a:lumMod val="50000"/>
                </a:schemeClr>
              </a:solidFill>
              <a:latin typeface="Cambria"/>
              <a:cs typeface="Cambria"/>
            </a:endParaRPr>
          </a:p>
        </p:txBody>
      </p:sp>
      <p:sp>
        <p:nvSpPr>
          <p:cNvPr id="54" name="TextBox 53"/>
          <p:cNvSpPr txBox="1"/>
          <p:nvPr/>
        </p:nvSpPr>
        <p:spPr>
          <a:xfrm>
            <a:off x="3831853" y="3134294"/>
            <a:ext cx="1499490" cy="307777"/>
          </a:xfrm>
          <a:prstGeom prst="rect">
            <a:avLst/>
          </a:prstGeom>
          <a:noFill/>
        </p:spPr>
        <p:txBody>
          <a:bodyPr wrap="square" rtlCol="0">
            <a:spAutoFit/>
          </a:bodyPr>
          <a:lstStyle/>
          <a:p>
            <a:pPr algn="ctr"/>
            <a:r>
              <a:rPr lang="en-US" sz="1400" i="1" dirty="0" smtClean="0">
                <a:solidFill>
                  <a:schemeClr val="bg1">
                    <a:lumMod val="50000"/>
                  </a:schemeClr>
                </a:solidFill>
                <a:latin typeface="Cambria"/>
                <a:cs typeface="Cambria"/>
              </a:rPr>
              <a:t>Design</a:t>
            </a:r>
            <a:endParaRPr lang="en-US" sz="1400" i="1" dirty="0">
              <a:solidFill>
                <a:schemeClr val="bg1">
                  <a:lumMod val="50000"/>
                </a:schemeClr>
              </a:solidFill>
              <a:latin typeface="Cambria"/>
              <a:cs typeface="Cambria"/>
            </a:endParaRPr>
          </a:p>
        </p:txBody>
      </p:sp>
      <p:sp>
        <p:nvSpPr>
          <p:cNvPr id="60" name="TextBox 59"/>
          <p:cNvSpPr txBox="1"/>
          <p:nvPr/>
        </p:nvSpPr>
        <p:spPr>
          <a:xfrm>
            <a:off x="3468966" y="4383310"/>
            <a:ext cx="1078812" cy="307777"/>
          </a:xfrm>
          <a:prstGeom prst="rect">
            <a:avLst/>
          </a:prstGeom>
          <a:noFill/>
        </p:spPr>
        <p:txBody>
          <a:bodyPr wrap="square" rtlCol="0">
            <a:spAutoFit/>
          </a:bodyPr>
          <a:lstStyle/>
          <a:p>
            <a:pPr algn="ctr"/>
            <a:r>
              <a:rPr lang="en-US" sz="1400" dirty="0" smtClean="0">
                <a:solidFill>
                  <a:schemeClr val="bg1">
                    <a:lumMod val="85000"/>
                  </a:schemeClr>
                </a:solidFill>
                <a:latin typeface="Cambria"/>
                <a:cs typeface="Cambria"/>
              </a:rPr>
              <a:t>PROGRESS</a:t>
            </a:r>
            <a:endParaRPr lang="en-US" sz="1400" dirty="0">
              <a:solidFill>
                <a:schemeClr val="bg1">
                  <a:lumMod val="85000"/>
                </a:schemeClr>
              </a:solidFill>
              <a:latin typeface="Cambria"/>
              <a:cs typeface="Cambria"/>
            </a:endParaRPr>
          </a:p>
        </p:txBody>
      </p:sp>
      <p:sp>
        <p:nvSpPr>
          <p:cNvPr id="38" name="Text Box 161"/>
          <p:cNvSpPr txBox="1"/>
          <p:nvPr/>
        </p:nvSpPr>
        <p:spPr>
          <a:xfrm>
            <a:off x="6470856" y="2963197"/>
            <a:ext cx="2222249" cy="3464543"/>
          </a:xfrm>
          <a:prstGeom prst="rect">
            <a:avLst/>
          </a:prstGeom>
          <a:noFill/>
        </p:spPr>
        <p:txBody>
          <a:bodyPr wrap="square" rtlCol="0">
            <a:noAutofit/>
          </a:bodyPr>
          <a:lstStyle/>
          <a:p>
            <a:pPr algn="r"/>
            <a:r>
              <a:rPr lang="en-US" sz="1000" b="1" i="1" u="sng" dirty="0" smtClean="0">
                <a:solidFill>
                  <a:srgbClr val="4F6228"/>
                </a:solidFill>
                <a:latin typeface="Cambria"/>
                <a:ea typeface="ＭＳ 明朝"/>
                <a:cs typeface="Times New Roman"/>
              </a:rPr>
              <a:t>Why a Model in Motion?</a:t>
            </a:r>
          </a:p>
          <a:p>
            <a:pPr algn="r"/>
            <a:r>
              <a:rPr lang="en-US" sz="1000" b="1" i="1" dirty="0" smtClean="0">
                <a:solidFill>
                  <a:srgbClr val="4F6228"/>
                </a:solidFill>
                <a:latin typeface="Cambria"/>
                <a:ea typeface="ＭＳ 明朝"/>
                <a:cs typeface="Times New Roman"/>
              </a:rPr>
              <a:t>Exceptional design requires both a pivotal BALANCE of considerations and, importantly, MOMENTUM.  </a:t>
            </a:r>
          </a:p>
          <a:p>
            <a:pPr algn="r"/>
            <a:r>
              <a:rPr lang="en-US" sz="1000" b="1" i="1" dirty="0" smtClean="0">
                <a:solidFill>
                  <a:srgbClr val="4F6228"/>
                </a:solidFill>
                <a:latin typeface="Cambria"/>
                <a:ea typeface="ＭＳ 明朝"/>
                <a:cs typeface="Times New Roman"/>
              </a:rPr>
              <a:t>As the “Design </a:t>
            </a:r>
            <a:r>
              <a:rPr lang="en-US" sz="1000" b="1" i="1" dirty="0">
                <a:solidFill>
                  <a:srgbClr val="4F6228"/>
                </a:solidFill>
                <a:latin typeface="Cambria"/>
                <a:ea typeface="ＭＳ 明朝"/>
                <a:cs typeface="Times New Roman"/>
              </a:rPr>
              <a:t>D</a:t>
            </a:r>
            <a:r>
              <a:rPr lang="en-US" sz="1000" b="1" i="1" dirty="0" smtClean="0">
                <a:solidFill>
                  <a:srgbClr val="4F6228"/>
                </a:solidFill>
                <a:latin typeface="Cambria"/>
                <a:ea typeface="ＭＳ 明朝"/>
                <a:cs typeface="Times New Roman"/>
              </a:rPr>
              <a:t>isc” s</a:t>
            </a:r>
            <a:r>
              <a:rPr lang="en-US" sz="1000" b="1" i="1" kern="1200" dirty="0" smtClean="0">
                <a:solidFill>
                  <a:srgbClr val="4F6228"/>
                </a:solidFill>
                <a:effectLst/>
                <a:latin typeface="Cambria"/>
                <a:ea typeface="ＭＳ 明朝"/>
                <a:cs typeface="Times New Roman"/>
              </a:rPr>
              <a:t>pins atop </a:t>
            </a:r>
          </a:p>
          <a:p>
            <a:pPr algn="r"/>
            <a:r>
              <a:rPr lang="en-US" sz="1000" b="1" i="1" dirty="0" smtClean="0">
                <a:solidFill>
                  <a:srgbClr val="4F6228"/>
                </a:solidFill>
                <a:latin typeface="Cambria"/>
                <a:ea typeface="ＭＳ 明朝"/>
                <a:cs typeface="Times New Roman"/>
              </a:rPr>
              <a:t>t</a:t>
            </a:r>
            <a:r>
              <a:rPr lang="en-US" sz="1000" b="1" i="1" kern="1200" dirty="0" smtClean="0">
                <a:solidFill>
                  <a:srgbClr val="4F6228"/>
                </a:solidFill>
                <a:effectLst/>
                <a:latin typeface="Cambria"/>
                <a:ea typeface="ＭＳ 明朝"/>
                <a:cs typeface="Times New Roman"/>
              </a:rPr>
              <a:t>he </a:t>
            </a:r>
            <a:r>
              <a:rPr lang="en-US" sz="1000" b="1" i="1" dirty="0" smtClean="0">
                <a:solidFill>
                  <a:srgbClr val="4F6228"/>
                </a:solidFill>
                <a:latin typeface="Cambria"/>
                <a:ea typeface="ＭＳ 明朝"/>
                <a:cs typeface="Times New Roman"/>
              </a:rPr>
              <a:t>p</a:t>
            </a:r>
            <a:r>
              <a:rPr lang="en-US" sz="1000" b="1" i="1" kern="1200" dirty="0" smtClean="0">
                <a:solidFill>
                  <a:srgbClr val="4F6228"/>
                </a:solidFill>
                <a:effectLst/>
                <a:latin typeface="Cambria"/>
                <a:ea typeface="ＭＳ 明朝"/>
                <a:cs typeface="Times New Roman"/>
              </a:rPr>
              <a:t>oint of </a:t>
            </a:r>
            <a:r>
              <a:rPr lang="en-US" sz="1000" b="1" i="1" dirty="0" smtClean="0">
                <a:solidFill>
                  <a:srgbClr val="4F6228"/>
                </a:solidFill>
                <a:latin typeface="Cambria"/>
                <a:ea typeface="ＭＳ 明朝"/>
                <a:cs typeface="Times New Roman"/>
              </a:rPr>
              <a:t>its base, the balance of our disciplines both stabilize and </a:t>
            </a:r>
            <a:r>
              <a:rPr lang="en-US" sz="1000" b="1" i="1" dirty="0">
                <a:solidFill>
                  <a:srgbClr val="4F6228"/>
                </a:solidFill>
                <a:latin typeface="Cambria"/>
                <a:ea typeface="ＭＳ 明朝"/>
                <a:cs typeface="Times New Roman"/>
              </a:rPr>
              <a:t>propel it. </a:t>
            </a:r>
            <a:r>
              <a:rPr lang="en-US" sz="1000" b="1" i="1" dirty="0" smtClean="0">
                <a:solidFill>
                  <a:srgbClr val="4F6228"/>
                </a:solidFill>
                <a:latin typeface="Cambria"/>
                <a:ea typeface="ＭＳ 明朝"/>
                <a:cs typeface="Times New Roman"/>
              </a:rPr>
              <a:t> Its </a:t>
            </a:r>
            <a:r>
              <a:rPr lang="en-US" sz="1000" b="1" i="1" dirty="0">
                <a:solidFill>
                  <a:srgbClr val="4F6228"/>
                </a:solidFill>
                <a:latin typeface="Cambria"/>
                <a:ea typeface="ＭＳ 明朝"/>
                <a:cs typeface="Times New Roman"/>
              </a:rPr>
              <a:t>spin ultimately </a:t>
            </a:r>
            <a:r>
              <a:rPr lang="en-US" sz="1000" b="1" i="1" dirty="0" smtClean="0">
                <a:solidFill>
                  <a:srgbClr val="4F6228"/>
                </a:solidFill>
                <a:latin typeface="Cambria"/>
                <a:ea typeface="ＭＳ 明朝"/>
                <a:cs typeface="Times New Roman"/>
              </a:rPr>
              <a:t>“</a:t>
            </a:r>
            <a:r>
              <a:rPr lang="en-US" sz="1000" b="1" i="1" u="sng" dirty="0" smtClean="0">
                <a:solidFill>
                  <a:srgbClr val="4F6228"/>
                </a:solidFill>
                <a:latin typeface="Cambria"/>
                <a:ea typeface="ＭＳ 明朝"/>
                <a:cs typeface="Times New Roman"/>
              </a:rPr>
              <a:t>blurs” the </a:t>
            </a:r>
            <a:r>
              <a:rPr lang="en-US" sz="1000" b="1" i="1" u="sng" dirty="0">
                <a:solidFill>
                  <a:srgbClr val="4F6228"/>
                </a:solidFill>
                <a:latin typeface="Cambria"/>
                <a:ea typeface="ＭＳ 明朝"/>
                <a:cs typeface="Times New Roman"/>
              </a:rPr>
              <a:t>conventional separation </a:t>
            </a:r>
            <a:endParaRPr lang="en-US" sz="1000" b="1" i="1" u="sng" dirty="0" smtClean="0">
              <a:solidFill>
                <a:srgbClr val="4F6228"/>
              </a:solidFill>
              <a:latin typeface="Cambria"/>
              <a:ea typeface="ＭＳ 明朝"/>
              <a:cs typeface="Times New Roman"/>
            </a:endParaRPr>
          </a:p>
          <a:p>
            <a:pPr algn="r"/>
            <a:r>
              <a:rPr lang="en-US" sz="1000" b="1" i="1" u="sng" dirty="0" smtClean="0">
                <a:solidFill>
                  <a:srgbClr val="4F6228"/>
                </a:solidFill>
                <a:latin typeface="Cambria"/>
                <a:ea typeface="ＭＳ 明朝"/>
                <a:cs typeface="Times New Roman"/>
              </a:rPr>
              <a:t>between </a:t>
            </a:r>
            <a:r>
              <a:rPr lang="en-US" sz="1000" b="1" i="1" u="sng" dirty="0">
                <a:solidFill>
                  <a:srgbClr val="4F6228"/>
                </a:solidFill>
                <a:latin typeface="Cambria"/>
                <a:ea typeface="ＭＳ 明朝"/>
                <a:cs typeface="Times New Roman"/>
              </a:rPr>
              <a:t>our </a:t>
            </a:r>
            <a:r>
              <a:rPr lang="en-US" sz="1000" b="1" i="1" u="sng" dirty="0" smtClean="0">
                <a:solidFill>
                  <a:srgbClr val="4F6228"/>
                </a:solidFill>
                <a:latin typeface="Cambria"/>
                <a:ea typeface="ＭＳ 明朝"/>
                <a:cs typeface="Times New Roman"/>
              </a:rPr>
              <a:t>fields</a:t>
            </a:r>
            <a:r>
              <a:rPr lang="en-US" sz="1000" b="1" i="1" dirty="0" smtClean="0">
                <a:solidFill>
                  <a:srgbClr val="4F6228"/>
                </a:solidFill>
                <a:latin typeface="Cambria"/>
                <a:ea typeface="ＭＳ 明朝"/>
                <a:cs typeface="Times New Roman"/>
              </a:rPr>
              <a:t>, and its momentum gives “lift</a:t>
            </a:r>
            <a:r>
              <a:rPr lang="en-US" sz="1000" b="1" i="1" dirty="0">
                <a:solidFill>
                  <a:srgbClr val="4F6228"/>
                </a:solidFill>
                <a:latin typeface="Cambria"/>
                <a:ea typeface="ＭＳ 明朝"/>
                <a:cs typeface="Times New Roman"/>
              </a:rPr>
              <a:t>” to </a:t>
            </a:r>
            <a:r>
              <a:rPr lang="en-US" sz="1000" b="1" i="1" dirty="0" smtClean="0">
                <a:solidFill>
                  <a:srgbClr val="4F6228"/>
                </a:solidFill>
                <a:latin typeface="Cambria"/>
                <a:ea typeface="ＭＳ 明朝"/>
                <a:cs typeface="Times New Roman"/>
              </a:rPr>
              <a:t>the five anchoring tethers of our work and obligation, what </a:t>
            </a:r>
            <a:r>
              <a:rPr lang="en-US" sz="1000" b="1" i="1" dirty="0">
                <a:solidFill>
                  <a:srgbClr val="4F6228"/>
                </a:solidFill>
                <a:latin typeface="Cambria"/>
                <a:ea typeface="ＭＳ 明朝"/>
                <a:cs typeface="Times New Roman"/>
              </a:rPr>
              <a:t>can be thought of as five universal “Levers of Change” </a:t>
            </a:r>
            <a:endParaRPr lang="en-US" sz="1000" b="1" i="1" dirty="0" smtClean="0">
              <a:solidFill>
                <a:srgbClr val="4F6228"/>
              </a:solidFill>
              <a:latin typeface="Cambria"/>
              <a:ea typeface="ＭＳ 明朝"/>
              <a:cs typeface="Times New Roman"/>
            </a:endParaRPr>
          </a:p>
          <a:p>
            <a:pPr algn="r"/>
            <a:r>
              <a:rPr lang="en-US" sz="1000" b="1" i="1" dirty="0" smtClean="0">
                <a:solidFill>
                  <a:srgbClr val="4F6228"/>
                </a:solidFill>
                <a:latin typeface="Cambria"/>
                <a:ea typeface="ＭＳ 明朝"/>
                <a:cs typeface="Times New Roman"/>
              </a:rPr>
              <a:t>(</a:t>
            </a:r>
            <a:r>
              <a:rPr lang="en-US" sz="1000" b="1" i="1" dirty="0">
                <a:solidFill>
                  <a:srgbClr val="4F6228"/>
                </a:solidFill>
                <a:latin typeface="Cambria"/>
                <a:ea typeface="ＭＳ 明朝"/>
                <a:cs typeface="Times New Roman"/>
              </a:rPr>
              <a:t>Justice, Equity, Stewardship</a:t>
            </a:r>
            <a:r>
              <a:rPr lang="en-US" sz="1000" b="1" i="1" dirty="0" smtClean="0">
                <a:solidFill>
                  <a:srgbClr val="4F6228"/>
                </a:solidFill>
                <a:latin typeface="Cambria"/>
                <a:ea typeface="ＭＳ 明朝"/>
                <a:cs typeface="Times New Roman"/>
              </a:rPr>
              <a:t>, </a:t>
            </a:r>
            <a:r>
              <a:rPr lang="en-US" sz="1000" b="1" i="1" dirty="0" smtClean="0">
                <a:solidFill>
                  <a:srgbClr val="4F6228"/>
                </a:solidFill>
                <a:latin typeface="Cambria"/>
                <a:ea typeface="ＭＳ 明朝"/>
                <a:cs typeface="Cambria"/>
              </a:rPr>
              <a:t>Governance, Civil Engagement).  </a:t>
            </a:r>
          </a:p>
          <a:p>
            <a:pPr algn="r"/>
            <a:r>
              <a:rPr lang="en-US" sz="1000" b="1" i="1" dirty="0" smtClean="0">
                <a:solidFill>
                  <a:srgbClr val="4F6228"/>
                </a:solidFill>
                <a:latin typeface="Cambria"/>
                <a:ea typeface="ＭＳ 明朝"/>
                <a:cs typeface="Cambria"/>
              </a:rPr>
              <a:t>Their “lift” </a:t>
            </a:r>
            <a:r>
              <a:rPr lang="en-US" sz="1000" b="1" i="1" kern="1200" dirty="0" smtClean="0">
                <a:solidFill>
                  <a:srgbClr val="4F6228"/>
                </a:solidFill>
                <a:effectLst/>
                <a:latin typeface="Cambria"/>
                <a:ea typeface="ＭＳ 明朝"/>
                <a:cs typeface="Cambria"/>
              </a:rPr>
              <a:t>ultimately gives </a:t>
            </a:r>
          </a:p>
          <a:p>
            <a:pPr algn="r"/>
            <a:r>
              <a:rPr lang="en-US" sz="1000" b="1" i="1" kern="1200" dirty="0" smtClean="0">
                <a:solidFill>
                  <a:srgbClr val="4F6228"/>
                </a:solidFill>
                <a:effectLst/>
                <a:latin typeface="Cambria"/>
                <a:ea typeface="ＭＳ 明朝"/>
                <a:cs typeface="Cambria"/>
              </a:rPr>
              <a:t>the scale of change we seek</a:t>
            </a:r>
          </a:p>
          <a:p>
            <a:pPr algn="r"/>
            <a:r>
              <a:rPr lang="en-US" sz="1000" b="1" i="1" kern="1200" dirty="0" smtClean="0">
                <a:solidFill>
                  <a:srgbClr val="4F6228"/>
                </a:solidFill>
                <a:effectLst/>
                <a:latin typeface="Cambria"/>
                <a:ea typeface="ＭＳ 明朝"/>
                <a:cs typeface="Cambria"/>
              </a:rPr>
              <a:t> i</a:t>
            </a:r>
            <a:r>
              <a:rPr lang="en-US" sz="1000" b="1" i="1" dirty="0" smtClean="0">
                <a:solidFill>
                  <a:srgbClr val="4F6228"/>
                </a:solidFill>
                <a:latin typeface="Cambria"/>
                <a:ea typeface="ＭＳ 明朝"/>
                <a:cs typeface="Cambria"/>
              </a:rPr>
              <a:t>ts real force, no matter </a:t>
            </a:r>
          </a:p>
          <a:p>
            <a:pPr algn="r"/>
            <a:r>
              <a:rPr lang="en-US" sz="1000" b="1" i="1" dirty="0" smtClean="0">
                <a:solidFill>
                  <a:srgbClr val="4F6228"/>
                </a:solidFill>
                <a:latin typeface="Cambria"/>
                <a:ea typeface="ＭＳ 明朝"/>
                <a:cs typeface="Cambria"/>
              </a:rPr>
              <a:t>our core discipline.</a:t>
            </a:r>
            <a:endParaRPr lang="en-US" sz="1000" b="1" i="1" kern="1200" dirty="0" smtClean="0">
              <a:solidFill>
                <a:srgbClr val="4F6228"/>
              </a:solidFill>
              <a:effectLst/>
              <a:latin typeface="Cambria"/>
              <a:ea typeface="ＭＳ 明朝"/>
              <a:cs typeface="Cambria"/>
            </a:endParaRPr>
          </a:p>
        </p:txBody>
      </p:sp>
      <p:sp>
        <p:nvSpPr>
          <p:cNvPr id="46" name="Curved Down Arrow 45"/>
          <p:cNvSpPr/>
          <p:nvPr/>
        </p:nvSpPr>
        <p:spPr>
          <a:xfrm rot="5400000">
            <a:off x="5843872" y="3075015"/>
            <a:ext cx="393960" cy="448600"/>
          </a:xfrm>
          <a:prstGeom prst="curvedDownArrow">
            <a:avLst/>
          </a:prstGeom>
          <a:solidFill>
            <a:srgbClr val="FFFF00"/>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57" name="Text Box 163"/>
          <p:cNvSpPr txBox="1"/>
          <p:nvPr/>
        </p:nvSpPr>
        <p:spPr>
          <a:xfrm>
            <a:off x="6493140" y="6315610"/>
            <a:ext cx="2201154" cy="306261"/>
          </a:xfrm>
          <a:prstGeom prst="rect">
            <a:avLst/>
          </a:prstGeom>
          <a:noFill/>
        </p:spPr>
        <p:txBody>
          <a:bodyPr wrap="square" rtlCol="0">
            <a:noAutofit/>
          </a:bodyPr>
          <a:lstStyle/>
          <a:p>
            <a:pPr marL="0" marR="0" algn="r">
              <a:spcBef>
                <a:spcPts val="0"/>
              </a:spcBef>
              <a:spcAft>
                <a:spcPts val="0"/>
              </a:spcAft>
            </a:pPr>
            <a:r>
              <a:rPr lang="en-US" sz="800" b="1" i="1" kern="1200" dirty="0">
                <a:solidFill>
                  <a:srgbClr val="808080"/>
                </a:solidFill>
                <a:effectLst/>
                <a:latin typeface="Cambria"/>
                <a:ea typeface="ＭＳ 明朝"/>
                <a:cs typeface="Times New Roman"/>
              </a:rPr>
              <a:t>© </a:t>
            </a:r>
            <a:r>
              <a:rPr lang="en-US" sz="800" b="1" i="1" kern="1200" dirty="0" smtClean="0">
                <a:solidFill>
                  <a:srgbClr val="808080"/>
                </a:solidFill>
                <a:effectLst/>
                <a:latin typeface="Cambria"/>
                <a:ea typeface="ＭＳ 明朝"/>
                <a:cs typeface="Times New Roman"/>
              </a:rPr>
              <a:t>Elizabeth Walker 2016</a:t>
            </a:r>
          </a:p>
          <a:p>
            <a:pPr marL="0" marR="0" algn="r">
              <a:spcBef>
                <a:spcPts val="0"/>
              </a:spcBef>
              <a:spcAft>
                <a:spcPts val="0"/>
              </a:spcAft>
            </a:pPr>
            <a:r>
              <a:rPr lang="en-US" sz="800" b="1" i="1" dirty="0" smtClean="0">
                <a:solidFill>
                  <a:srgbClr val="808080"/>
                </a:solidFill>
                <a:latin typeface="Cambria"/>
                <a:ea typeface="ＭＳ 明朝"/>
                <a:cs typeface="Times New Roman"/>
              </a:rPr>
              <a:t>Executive Strategist &amp; Field Advisor</a:t>
            </a:r>
          </a:p>
          <a:p>
            <a:pPr algn="r"/>
            <a:r>
              <a:rPr lang="en-US" sz="800" dirty="0">
                <a:solidFill>
                  <a:schemeClr val="accent2"/>
                </a:solidFill>
                <a:hlinkClick r:id="rId3"/>
              </a:rPr>
              <a:t>www.linkedin.com/in/ewalkerglobal/</a:t>
            </a:r>
            <a:endParaRPr lang="en-US" sz="800" dirty="0">
              <a:solidFill>
                <a:schemeClr val="accent2"/>
              </a:solidFill>
            </a:endParaRPr>
          </a:p>
          <a:p>
            <a:pPr marL="0" marR="0" algn="r">
              <a:spcBef>
                <a:spcPts val="0"/>
              </a:spcBef>
              <a:spcAft>
                <a:spcPts val="0"/>
              </a:spcAft>
            </a:pPr>
            <a:endParaRPr lang="en-US" sz="800" b="1" i="1" dirty="0" smtClean="0">
              <a:solidFill>
                <a:srgbClr val="808080"/>
              </a:solidFill>
              <a:latin typeface="Cambria"/>
              <a:ea typeface="ＭＳ 明朝"/>
              <a:cs typeface="Times New Roman"/>
            </a:endParaRPr>
          </a:p>
          <a:p>
            <a:pPr marL="0" marR="0" algn="r">
              <a:spcBef>
                <a:spcPts val="0"/>
              </a:spcBef>
              <a:spcAft>
                <a:spcPts val="0"/>
              </a:spcAft>
            </a:pPr>
            <a:endParaRPr lang="en-US" sz="800" dirty="0">
              <a:effectLst/>
              <a:latin typeface="Times"/>
              <a:ea typeface="ＭＳ 明朝"/>
              <a:cs typeface="Times New Roman"/>
            </a:endParaRPr>
          </a:p>
        </p:txBody>
      </p:sp>
      <p:sp>
        <p:nvSpPr>
          <p:cNvPr id="58" name="TextBox 57"/>
          <p:cNvSpPr txBox="1"/>
          <p:nvPr/>
        </p:nvSpPr>
        <p:spPr>
          <a:xfrm>
            <a:off x="3935724" y="2183443"/>
            <a:ext cx="1103136" cy="261610"/>
          </a:xfrm>
          <a:prstGeom prst="rect">
            <a:avLst/>
          </a:prstGeom>
          <a:noFill/>
        </p:spPr>
        <p:txBody>
          <a:bodyPr wrap="square" rtlCol="0">
            <a:spAutoFit/>
          </a:bodyPr>
          <a:lstStyle/>
          <a:p>
            <a:pPr algn="ctr"/>
            <a:r>
              <a:rPr lang="en-US" sz="1050" b="1" i="1" dirty="0" smtClean="0">
                <a:latin typeface="Cambria"/>
                <a:cs typeface="Cambria"/>
              </a:rPr>
              <a:t>Convergence</a:t>
            </a:r>
            <a:endParaRPr lang="en-US" sz="1400" b="1" i="1" dirty="0">
              <a:latin typeface="Cambria"/>
              <a:cs typeface="Cambria"/>
            </a:endParaRPr>
          </a:p>
        </p:txBody>
      </p:sp>
      <p:cxnSp>
        <p:nvCxnSpPr>
          <p:cNvPr id="9" name="Straight Connector 8"/>
          <p:cNvCxnSpPr/>
          <p:nvPr/>
        </p:nvCxnSpPr>
        <p:spPr>
          <a:xfrm flipH="1">
            <a:off x="3999498" y="2450727"/>
            <a:ext cx="158455" cy="858957"/>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856726" y="943231"/>
            <a:ext cx="6696040" cy="5162439"/>
            <a:chOff x="856726" y="943231"/>
            <a:chExt cx="6696040" cy="5162439"/>
          </a:xfrm>
        </p:grpSpPr>
        <p:grpSp>
          <p:nvGrpSpPr>
            <p:cNvPr id="39" name="Group 38"/>
            <p:cNvGrpSpPr/>
            <p:nvPr/>
          </p:nvGrpSpPr>
          <p:grpSpPr>
            <a:xfrm>
              <a:off x="856726" y="943231"/>
              <a:ext cx="6696040" cy="5162439"/>
              <a:chOff x="856726" y="943231"/>
              <a:chExt cx="6696040" cy="5162439"/>
            </a:xfrm>
          </p:grpSpPr>
          <p:cxnSp>
            <p:nvCxnSpPr>
              <p:cNvPr id="67" name="Straight Arrow Connector 66"/>
              <p:cNvCxnSpPr/>
              <p:nvPr/>
            </p:nvCxnSpPr>
            <p:spPr>
              <a:xfrm flipV="1">
                <a:off x="3723600" y="943231"/>
                <a:ext cx="0" cy="239554"/>
              </a:xfrm>
              <a:prstGeom prst="straightConnector1">
                <a:avLst/>
              </a:prstGeom>
              <a:ln>
                <a:solidFill>
                  <a:schemeClr val="accent3">
                    <a:lumMod val="50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flipV="1">
                <a:off x="6470855" y="1999835"/>
                <a:ext cx="1" cy="239554"/>
              </a:xfrm>
              <a:prstGeom prst="straightConnector1">
                <a:avLst/>
              </a:prstGeom>
              <a:ln>
                <a:solidFill>
                  <a:schemeClr val="accent3">
                    <a:lumMod val="50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1772034" y="1919373"/>
                <a:ext cx="0" cy="239554"/>
              </a:xfrm>
              <a:prstGeom prst="straightConnector1">
                <a:avLst/>
              </a:prstGeom>
              <a:ln>
                <a:solidFill>
                  <a:schemeClr val="accent3">
                    <a:lumMod val="50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H="1" flipV="1">
                <a:off x="2011507" y="4977281"/>
                <a:ext cx="1" cy="239554"/>
              </a:xfrm>
              <a:prstGeom prst="straightConnector1">
                <a:avLst/>
              </a:prstGeom>
              <a:ln>
                <a:solidFill>
                  <a:schemeClr val="accent3">
                    <a:lumMod val="50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flipV="1">
                <a:off x="6052309" y="4998676"/>
                <a:ext cx="1" cy="239554"/>
              </a:xfrm>
              <a:prstGeom prst="straightConnector1">
                <a:avLst/>
              </a:prstGeom>
              <a:ln>
                <a:solidFill>
                  <a:schemeClr val="accent3">
                    <a:lumMod val="50000"/>
                  </a:schemeClr>
                </a:solidFill>
                <a:prstDash val="sysDash"/>
                <a:tailEnd type="arrow"/>
              </a:ln>
            </p:spPr>
            <p:style>
              <a:lnRef idx="2">
                <a:schemeClr val="accent1"/>
              </a:lnRef>
              <a:fillRef idx="0">
                <a:schemeClr val="accent1"/>
              </a:fillRef>
              <a:effectRef idx="1">
                <a:schemeClr val="accent1"/>
              </a:effectRef>
              <a:fontRef idx="minor">
                <a:schemeClr val="tx1"/>
              </a:fontRef>
            </p:style>
          </p:cxnSp>
          <p:grpSp>
            <p:nvGrpSpPr>
              <p:cNvPr id="29" name="Group 28"/>
              <p:cNvGrpSpPr/>
              <p:nvPr/>
            </p:nvGrpSpPr>
            <p:grpSpPr>
              <a:xfrm>
                <a:off x="856726" y="1060237"/>
                <a:ext cx="6696040" cy="5045433"/>
                <a:chOff x="856726" y="1060237"/>
                <a:chExt cx="6696040" cy="5045433"/>
              </a:xfrm>
            </p:grpSpPr>
            <p:cxnSp>
              <p:nvCxnSpPr>
                <p:cNvPr id="26" name="Straight Connector 25"/>
                <p:cNvCxnSpPr>
                  <a:endCxn id="24" idx="0"/>
                </p:cNvCxnSpPr>
                <p:nvPr/>
              </p:nvCxnSpPr>
              <p:spPr>
                <a:xfrm>
                  <a:off x="3986800" y="3290631"/>
                  <a:ext cx="1752089" cy="1804955"/>
                </a:xfrm>
                <a:prstGeom prst="line">
                  <a:avLst/>
                </a:prstGeom>
                <a:ln w="28575">
                  <a:solidFill>
                    <a:schemeClr val="bg1">
                      <a:lumMod val="85000"/>
                    </a:schemeClr>
                  </a:solidFill>
                </a:ln>
              </p:spPr>
              <p:style>
                <a:lnRef idx="1">
                  <a:schemeClr val="dk1"/>
                </a:lnRef>
                <a:fillRef idx="0">
                  <a:schemeClr val="dk1"/>
                </a:fillRef>
                <a:effectRef idx="0">
                  <a:schemeClr val="dk1"/>
                </a:effectRef>
                <a:fontRef idx="minor">
                  <a:schemeClr val="tx1"/>
                </a:fontRef>
              </p:style>
            </p:cxnSp>
            <p:grpSp>
              <p:nvGrpSpPr>
                <p:cNvPr id="4" name="Group 3"/>
                <p:cNvGrpSpPr/>
                <p:nvPr/>
              </p:nvGrpSpPr>
              <p:grpSpPr>
                <a:xfrm>
                  <a:off x="856726" y="1060237"/>
                  <a:ext cx="6696040" cy="5045433"/>
                  <a:chOff x="856726" y="1060237"/>
                  <a:chExt cx="6696040" cy="5045433"/>
                </a:xfrm>
              </p:grpSpPr>
              <p:cxnSp>
                <p:nvCxnSpPr>
                  <p:cNvPr id="12" name="Straight Connector 11"/>
                  <p:cNvCxnSpPr/>
                  <p:nvPr/>
                </p:nvCxnSpPr>
                <p:spPr>
                  <a:xfrm flipV="1">
                    <a:off x="4009077" y="2101978"/>
                    <a:ext cx="2151906" cy="1188656"/>
                  </a:xfrm>
                  <a:prstGeom prst="line">
                    <a:avLst/>
                  </a:prstGeom>
                  <a:ln w="285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a:off x="2267702" y="3290632"/>
                    <a:ext cx="1741375" cy="1824587"/>
                  </a:xfrm>
                  <a:prstGeom prst="line">
                    <a:avLst/>
                  </a:prstGeom>
                  <a:ln w="285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p:cNvCxnSpPr>
                    <a:endCxn id="16" idx="0"/>
                  </p:cNvCxnSpPr>
                  <p:nvPr/>
                </p:nvCxnSpPr>
                <p:spPr>
                  <a:xfrm flipH="1" flipV="1">
                    <a:off x="2021090" y="2090182"/>
                    <a:ext cx="1965710" cy="1200450"/>
                  </a:xfrm>
                  <a:prstGeom prst="line">
                    <a:avLst/>
                  </a:prstGeom>
                  <a:ln w="285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59" name="Straight Connector 58"/>
                  <p:cNvCxnSpPr/>
                  <p:nvPr/>
                </p:nvCxnSpPr>
                <p:spPr>
                  <a:xfrm flipH="1" flipV="1">
                    <a:off x="3999498" y="1063008"/>
                    <a:ext cx="2" cy="2227625"/>
                  </a:xfrm>
                  <a:prstGeom prst="line">
                    <a:avLst/>
                  </a:prstGeom>
                  <a:ln w="28575">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51" name="Isosceles Triangle 50"/>
                  <p:cNvSpPr/>
                  <p:nvPr/>
                </p:nvSpPr>
                <p:spPr>
                  <a:xfrm>
                    <a:off x="3823042" y="1060237"/>
                    <a:ext cx="358196" cy="324248"/>
                  </a:xfrm>
                  <a:prstGeom prst="triangle">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a:spcBef>
                        <a:spcPts val="0"/>
                      </a:spcBef>
                      <a:spcAft>
                        <a:spcPts val="0"/>
                      </a:spcAft>
                    </a:pPr>
                    <a:r>
                      <a:rPr lang="en-US" sz="1200" dirty="0">
                        <a:effectLst/>
                        <a:ea typeface="Times New Roman"/>
                        <a:cs typeface="Times New Roman"/>
                      </a:rPr>
                      <a:t> </a:t>
                    </a:r>
                    <a:endParaRPr lang="en-US" sz="1200" dirty="0">
                      <a:effectLst/>
                      <a:ea typeface="ＭＳ 明朝"/>
                      <a:cs typeface="Times New Roman"/>
                    </a:endParaRPr>
                  </a:p>
                </p:txBody>
              </p:sp>
              <p:sp>
                <p:nvSpPr>
                  <p:cNvPr id="52" name="Text Box 59"/>
                  <p:cNvSpPr txBox="1"/>
                  <p:nvPr/>
                </p:nvSpPr>
                <p:spPr>
                  <a:xfrm>
                    <a:off x="3208240" y="1396280"/>
                    <a:ext cx="1646014" cy="705697"/>
                  </a:xfrm>
                  <a:prstGeom prst="rect">
                    <a:avLst/>
                  </a:prstGeom>
                  <a:noFill/>
                </p:spPr>
                <p:txBody>
                  <a:bodyPr wrap="square" rtlCol="0">
                    <a:noAutofit/>
                  </a:bodyPr>
                  <a:lstStyle/>
                  <a:p>
                    <a:pPr marL="0" marR="0" algn="ctr">
                      <a:spcBef>
                        <a:spcPts val="0"/>
                      </a:spcBef>
                      <a:spcAft>
                        <a:spcPts val="0"/>
                      </a:spcAft>
                    </a:pPr>
                    <a:r>
                      <a:rPr lang="en-US" sz="1100" i="1" dirty="0" smtClean="0">
                        <a:solidFill>
                          <a:srgbClr val="000000"/>
                        </a:solidFill>
                        <a:latin typeface="Cambria"/>
                        <a:ea typeface="ＭＳ 明朝"/>
                        <a:cs typeface="Times New Roman"/>
                      </a:rPr>
                      <a:t>Civil Engagement</a:t>
                    </a:r>
                    <a:endParaRPr lang="en-US" sz="1000" dirty="0">
                      <a:effectLst/>
                      <a:latin typeface="Times"/>
                      <a:ea typeface="ＭＳ 明朝"/>
                      <a:cs typeface="Times New Roman"/>
                    </a:endParaRPr>
                  </a:p>
                  <a:p>
                    <a:pPr algn="ctr"/>
                    <a:r>
                      <a:rPr lang="en-US" sz="1000" i="1" kern="1200" dirty="0" smtClean="0">
                        <a:solidFill>
                          <a:srgbClr val="000000"/>
                        </a:solidFill>
                        <a:effectLst/>
                        <a:latin typeface="Cambria"/>
                        <a:ea typeface="ＭＳ 明朝"/>
                        <a:cs typeface="Times New Roman"/>
                      </a:rPr>
                      <a:t>(I</a:t>
                    </a:r>
                    <a:r>
                      <a:rPr lang="en-US" sz="1000" i="1" dirty="0" smtClean="0">
                        <a:solidFill>
                          <a:srgbClr val="000000"/>
                        </a:solidFill>
                        <a:latin typeface="Cambria"/>
                        <a:ea typeface="ＭＳ 明朝"/>
                        <a:cs typeface="Times New Roman"/>
                      </a:rPr>
                      <a:t>ndependence, Protection, </a:t>
                    </a:r>
                  </a:p>
                  <a:p>
                    <a:pPr algn="ctr"/>
                    <a:r>
                      <a:rPr lang="en-US" sz="1000" i="1" dirty="0" smtClean="0">
                        <a:solidFill>
                          <a:srgbClr val="000000"/>
                        </a:solidFill>
                        <a:latin typeface="Cambria"/>
                        <a:ea typeface="ＭＳ 明朝"/>
                        <a:cs typeface="Times New Roman"/>
                      </a:rPr>
                      <a:t>Viability, Vibrancy</a:t>
                    </a:r>
                    <a:r>
                      <a:rPr lang="en-US" sz="1000" i="1" kern="1200" dirty="0" smtClean="0">
                        <a:solidFill>
                          <a:srgbClr val="000000"/>
                        </a:solidFill>
                        <a:effectLst/>
                        <a:latin typeface="Cambria"/>
                        <a:ea typeface="ＭＳ 明朝"/>
                        <a:cs typeface="Times New Roman"/>
                      </a:rPr>
                      <a:t>)</a:t>
                    </a:r>
                    <a:endParaRPr lang="en-US" sz="1000" dirty="0">
                      <a:effectLst/>
                      <a:latin typeface="Times"/>
                      <a:ea typeface="ＭＳ 明朝"/>
                      <a:cs typeface="Times New Roman"/>
                    </a:endParaRPr>
                  </a:p>
                </p:txBody>
              </p:sp>
              <p:sp>
                <p:nvSpPr>
                  <p:cNvPr id="14" name="Isosceles Triangle 13"/>
                  <p:cNvSpPr/>
                  <p:nvPr/>
                </p:nvSpPr>
                <p:spPr>
                  <a:xfrm>
                    <a:off x="5985236" y="2090182"/>
                    <a:ext cx="358196" cy="324248"/>
                  </a:xfrm>
                  <a:prstGeom prst="triangle">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marL="0" marR="0">
                      <a:spcBef>
                        <a:spcPts val="0"/>
                      </a:spcBef>
                      <a:spcAft>
                        <a:spcPts val="0"/>
                      </a:spcAft>
                    </a:pPr>
                    <a:r>
                      <a:rPr lang="en-US" sz="1200" dirty="0">
                        <a:effectLst/>
                        <a:ea typeface="Times New Roman"/>
                        <a:cs typeface="Times New Roman"/>
                      </a:rPr>
                      <a:t> </a:t>
                    </a:r>
                    <a:endParaRPr lang="en-US" sz="1200" dirty="0">
                      <a:effectLst/>
                      <a:ea typeface="ＭＳ 明朝"/>
                      <a:cs typeface="Times New Roman"/>
                    </a:endParaRPr>
                  </a:p>
                </p:txBody>
              </p:sp>
              <p:sp>
                <p:nvSpPr>
                  <p:cNvPr id="15" name="Text Box 54"/>
                  <p:cNvSpPr txBox="1"/>
                  <p:nvPr/>
                </p:nvSpPr>
                <p:spPr>
                  <a:xfrm>
                    <a:off x="4781052" y="2417206"/>
                    <a:ext cx="2771714" cy="705697"/>
                  </a:xfrm>
                  <a:prstGeom prst="rect">
                    <a:avLst/>
                  </a:prstGeom>
                  <a:noFill/>
                </p:spPr>
                <p:txBody>
                  <a:bodyPr wrap="square" rtlCol="0">
                    <a:noAutofit/>
                  </a:bodyPr>
                  <a:lstStyle/>
                  <a:p>
                    <a:pPr marL="0" marR="0" algn="ctr">
                      <a:spcBef>
                        <a:spcPts val="0"/>
                      </a:spcBef>
                      <a:spcAft>
                        <a:spcPts val="0"/>
                      </a:spcAft>
                    </a:pPr>
                    <a:r>
                      <a:rPr lang="en-US" sz="1100" i="1" kern="1200" dirty="0">
                        <a:solidFill>
                          <a:srgbClr val="000000"/>
                        </a:solidFill>
                        <a:effectLst/>
                        <a:latin typeface="Cambria"/>
                        <a:ea typeface="ＭＳ 明朝"/>
                        <a:cs typeface="Times New Roman"/>
                      </a:rPr>
                      <a:t>Governance</a:t>
                    </a:r>
                    <a:endParaRPr lang="en-US" sz="1000" dirty="0">
                      <a:effectLst/>
                      <a:latin typeface="Times"/>
                      <a:ea typeface="ＭＳ 明朝"/>
                      <a:cs typeface="Times New Roman"/>
                    </a:endParaRPr>
                  </a:p>
                  <a:p>
                    <a:pPr algn="ctr"/>
                    <a:r>
                      <a:rPr lang="en-US" sz="1000" i="1" dirty="0">
                        <a:solidFill>
                          <a:srgbClr val="000000"/>
                        </a:solidFill>
                        <a:latin typeface="Cambria"/>
                        <a:ea typeface="ＭＳ 明朝"/>
                        <a:cs typeface="Times New Roman"/>
                      </a:rPr>
                      <a:t>(Institutional &amp; Regulatory </a:t>
                    </a:r>
                    <a:r>
                      <a:rPr lang="en-US" sz="1000" i="1" dirty="0" smtClean="0">
                        <a:solidFill>
                          <a:srgbClr val="000000"/>
                        </a:solidFill>
                        <a:latin typeface="Cambria"/>
                        <a:ea typeface="ＭＳ 明朝"/>
                        <a:cs typeface="Times New Roman"/>
                      </a:rPr>
                      <a:t>Efficacy, Accountability</a:t>
                    </a:r>
                    <a:r>
                      <a:rPr lang="en-US" sz="1000" i="1" kern="1200" dirty="0">
                        <a:solidFill>
                          <a:srgbClr val="000000"/>
                        </a:solidFill>
                        <a:effectLst/>
                        <a:latin typeface="Cambria"/>
                        <a:ea typeface="ＭＳ 明朝"/>
                        <a:cs typeface="Times New Roman"/>
                      </a:rPr>
                      <a:t>, </a:t>
                    </a:r>
                    <a:r>
                      <a:rPr lang="en-US" sz="1000" i="1" kern="1200" dirty="0" smtClean="0">
                        <a:solidFill>
                          <a:srgbClr val="000000"/>
                        </a:solidFill>
                        <a:effectLst/>
                        <a:latin typeface="Cambria"/>
                        <a:ea typeface="ＭＳ 明朝"/>
                        <a:cs typeface="Times New Roman"/>
                      </a:rPr>
                      <a:t>Transparency</a:t>
                    </a:r>
                    <a:r>
                      <a:rPr lang="en-US" sz="1000" i="1" kern="1200" dirty="0">
                        <a:solidFill>
                          <a:srgbClr val="000000"/>
                        </a:solidFill>
                        <a:effectLst/>
                        <a:latin typeface="Cambria"/>
                        <a:ea typeface="ＭＳ 明朝"/>
                        <a:cs typeface="Times New Roman"/>
                      </a:rPr>
                      <a:t>, </a:t>
                    </a:r>
                    <a:r>
                      <a:rPr lang="en-US" sz="1000" i="1" kern="1200" dirty="0" smtClean="0">
                        <a:solidFill>
                          <a:srgbClr val="000000"/>
                        </a:solidFill>
                        <a:effectLst/>
                        <a:latin typeface="Cambria"/>
                        <a:ea typeface="ＭＳ 明朝"/>
                        <a:cs typeface="Times New Roman"/>
                      </a:rPr>
                      <a:t>Participation)</a:t>
                    </a:r>
                    <a:endParaRPr lang="en-US" sz="1000" dirty="0">
                      <a:effectLst/>
                      <a:latin typeface="Times"/>
                      <a:ea typeface="ＭＳ 明朝"/>
                      <a:cs typeface="Times New Roman"/>
                    </a:endParaRPr>
                  </a:p>
                </p:txBody>
              </p:sp>
              <p:sp>
                <p:nvSpPr>
                  <p:cNvPr id="16" name="Isosceles Triangle 15"/>
                  <p:cNvSpPr/>
                  <p:nvPr/>
                </p:nvSpPr>
                <p:spPr>
                  <a:xfrm>
                    <a:off x="1841992" y="2090182"/>
                    <a:ext cx="358196" cy="324248"/>
                  </a:xfrm>
                  <a:prstGeom prst="triangle">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marL="0" marR="0">
                      <a:spcBef>
                        <a:spcPts val="0"/>
                      </a:spcBef>
                      <a:spcAft>
                        <a:spcPts val="0"/>
                      </a:spcAft>
                    </a:pPr>
                    <a:r>
                      <a:rPr lang="en-US" sz="1200" dirty="0">
                        <a:effectLst/>
                        <a:ea typeface="Times New Roman"/>
                        <a:cs typeface="Times New Roman"/>
                      </a:rPr>
                      <a:t> </a:t>
                    </a:r>
                    <a:endParaRPr lang="en-US" sz="1200" dirty="0">
                      <a:effectLst/>
                      <a:ea typeface="ＭＳ 明朝"/>
                      <a:cs typeface="Times New Roman"/>
                    </a:endParaRPr>
                  </a:p>
                </p:txBody>
              </p:sp>
              <p:sp>
                <p:nvSpPr>
                  <p:cNvPr id="18" name="Text Box 57"/>
                  <p:cNvSpPr txBox="1"/>
                  <p:nvPr/>
                </p:nvSpPr>
                <p:spPr>
                  <a:xfrm>
                    <a:off x="1137774" y="5420933"/>
                    <a:ext cx="2258975" cy="553377"/>
                  </a:xfrm>
                  <a:prstGeom prst="rect">
                    <a:avLst/>
                  </a:prstGeom>
                  <a:noFill/>
                </p:spPr>
                <p:txBody>
                  <a:bodyPr wrap="square" rtlCol="0">
                    <a:noAutofit/>
                  </a:bodyPr>
                  <a:lstStyle/>
                  <a:p>
                    <a:pPr marL="0" marR="0" algn="ctr">
                      <a:spcBef>
                        <a:spcPts val="0"/>
                      </a:spcBef>
                      <a:spcAft>
                        <a:spcPts val="0"/>
                      </a:spcAft>
                    </a:pPr>
                    <a:r>
                      <a:rPr lang="en-US" sz="1100" i="1" kern="1200" dirty="0">
                        <a:solidFill>
                          <a:srgbClr val="000000"/>
                        </a:solidFill>
                        <a:effectLst/>
                        <a:latin typeface="Cambria"/>
                        <a:ea typeface="ＭＳ 明朝"/>
                        <a:cs typeface="Times New Roman"/>
                      </a:rPr>
                      <a:t>Equity</a:t>
                    </a:r>
                    <a:endParaRPr lang="en-US" sz="1000" dirty="0">
                      <a:effectLst/>
                      <a:latin typeface="Times"/>
                      <a:ea typeface="ＭＳ 明朝"/>
                      <a:cs typeface="Times New Roman"/>
                    </a:endParaRPr>
                  </a:p>
                  <a:p>
                    <a:pPr marL="0" marR="0" algn="ctr">
                      <a:spcBef>
                        <a:spcPts val="0"/>
                      </a:spcBef>
                      <a:spcAft>
                        <a:spcPts val="0"/>
                      </a:spcAft>
                    </a:pPr>
                    <a:r>
                      <a:rPr lang="en-US" sz="1000" i="1" kern="1200" dirty="0">
                        <a:solidFill>
                          <a:srgbClr val="000000"/>
                        </a:solidFill>
                        <a:effectLst/>
                        <a:latin typeface="Cambria"/>
                        <a:ea typeface="ＭＳ 明朝"/>
                        <a:cs typeface="Times New Roman"/>
                      </a:rPr>
                      <a:t>(Power, Access, </a:t>
                    </a:r>
                    <a:r>
                      <a:rPr lang="en-US" sz="1000" i="1" kern="1200" dirty="0" smtClean="0">
                        <a:solidFill>
                          <a:srgbClr val="000000"/>
                        </a:solidFill>
                        <a:effectLst/>
                        <a:latin typeface="Cambria"/>
                        <a:ea typeface="ＭＳ 明朝"/>
                        <a:cs typeface="Times New Roman"/>
                      </a:rPr>
                      <a:t>Inclusion, </a:t>
                    </a:r>
                  </a:p>
                  <a:p>
                    <a:pPr marL="0" marR="0" algn="ctr">
                      <a:spcBef>
                        <a:spcPts val="0"/>
                      </a:spcBef>
                      <a:spcAft>
                        <a:spcPts val="0"/>
                      </a:spcAft>
                    </a:pPr>
                    <a:r>
                      <a:rPr lang="en-US" sz="1000" i="1" kern="1200" dirty="0" smtClean="0">
                        <a:solidFill>
                          <a:srgbClr val="000000"/>
                        </a:solidFill>
                        <a:effectLst/>
                        <a:latin typeface="Cambria"/>
                        <a:ea typeface="ＭＳ 明朝"/>
                        <a:cs typeface="Times New Roman"/>
                      </a:rPr>
                      <a:t>Distribution, Responsibility</a:t>
                    </a:r>
                    <a:r>
                      <a:rPr lang="en-US" sz="1200" i="1" kern="1200" dirty="0" smtClean="0">
                        <a:solidFill>
                          <a:srgbClr val="000000"/>
                        </a:solidFill>
                        <a:effectLst/>
                        <a:latin typeface="Cambria"/>
                        <a:ea typeface="ＭＳ 明朝"/>
                        <a:cs typeface="Times New Roman"/>
                      </a:rPr>
                      <a:t>)</a:t>
                    </a:r>
                    <a:endParaRPr lang="en-US" sz="1000" dirty="0">
                      <a:effectLst/>
                      <a:latin typeface="Times"/>
                      <a:ea typeface="ＭＳ 明朝"/>
                      <a:cs typeface="Times New Roman"/>
                    </a:endParaRPr>
                  </a:p>
                </p:txBody>
              </p:sp>
              <p:sp>
                <p:nvSpPr>
                  <p:cNvPr id="19" name="Isosceles Triangle 18"/>
                  <p:cNvSpPr/>
                  <p:nvPr/>
                </p:nvSpPr>
                <p:spPr>
                  <a:xfrm>
                    <a:off x="2085813" y="5118453"/>
                    <a:ext cx="358196" cy="302853"/>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a:spcBef>
                        <a:spcPts val="0"/>
                      </a:spcBef>
                      <a:spcAft>
                        <a:spcPts val="0"/>
                      </a:spcAft>
                    </a:pPr>
                    <a:r>
                      <a:rPr lang="en-US" sz="1200" dirty="0">
                        <a:effectLst/>
                        <a:ea typeface="Times New Roman"/>
                        <a:cs typeface="Times New Roman"/>
                      </a:rPr>
                      <a:t> </a:t>
                    </a:r>
                    <a:endParaRPr lang="en-US" sz="1200" dirty="0">
                      <a:effectLst/>
                      <a:ea typeface="ＭＳ 明朝"/>
                      <a:cs typeface="Times New Roman"/>
                    </a:endParaRPr>
                  </a:p>
                </p:txBody>
              </p:sp>
              <p:sp>
                <p:nvSpPr>
                  <p:cNvPr id="24" name="Isosceles Triangle 23"/>
                  <p:cNvSpPr/>
                  <p:nvPr/>
                </p:nvSpPr>
                <p:spPr>
                  <a:xfrm>
                    <a:off x="5559791" y="5095586"/>
                    <a:ext cx="358196" cy="302450"/>
                  </a:xfrm>
                  <a:prstGeom prst="triangl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marL="0" marR="0">
                      <a:spcBef>
                        <a:spcPts val="0"/>
                      </a:spcBef>
                      <a:spcAft>
                        <a:spcPts val="0"/>
                      </a:spcAft>
                    </a:pPr>
                    <a:r>
                      <a:rPr lang="en-US" sz="1200" dirty="0">
                        <a:effectLst/>
                        <a:ea typeface="Times New Roman"/>
                        <a:cs typeface="Times New Roman"/>
                      </a:rPr>
                      <a:t> </a:t>
                    </a:r>
                    <a:endParaRPr lang="en-US" sz="1200" dirty="0">
                      <a:effectLst/>
                      <a:ea typeface="ＭＳ 明朝"/>
                      <a:cs typeface="Times New Roman"/>
                    </a:endParaRPr>
                  </a:p>
                </p:txBody>
              </p:sp>
              <p:sp>
                <p:nvSpPr>
                  <p:cNvPr id="25" name="Text Box 144"/>
                  <p:cNvSpPr txBox="1"/>
                  <p:nvPr/>
                </p:nvSpPr>
                <p:spPr>
                  <a:xfrm>
                    <a:off x="4248965" y="5399973"/>
                    <a:ext cx="2990377" cy="705697"/>
                  </a:xfrm>
                  <a:prstGeom prst="rect">
                    <a:avLst/>
                  </a:prstGeom>
                  <a:noFill/>
                </p:spPr>
                <p:txBody>
                  <a:bodyPr wrap="square" rtlCol="0">
                    <a:noAutofit/>
                  </a:bodyPr>
                  <a:lstStyle/>
                  <a:p>
                    <a:pPr marL="0" marR="0" algn="ctr">
                      <a:spcBef>
                        <a:spcPts val="0"/>
                      </a:spcBef>
                      <a:spcAft>
                        <a:spcPts val="0"/>
                      </a:spcAft>
                    </a:pPr>
                    <a:r>
                      <a:rPr lang="en-US" sz="1100" i="1" dirty="0" smtClean="0">
                        <a:solidFill>
                          <a:srgbClr val="000000"/>
                        </a:solidFill>
                        <a:latin typeface="Cambria"/>
                        <a:ea typeface="ＭＳ 明朝"/>
                        <a:cs typeface="Times New Roman"/>
                      </a:rPr>
                      <a:t>Stewardship</a:t>
                    </a:r>
                    <a:endParaRPr lang="en-US" sz="1000" dirty="0">
                      <a:effectLst/>
                      <a:latin typeface="Times"/>
                      <a:ea typeface="ＭＳ 明朝"/>
                      <a:cs typeface="Times New Roman"/>
                    </a:endParaRPr>
                  </a:p>
                  <a:p>
                    <a:pPr algn="ctr"/>
                    <a:r>
                      <a:rPr lang="en-US" sz="1000" i="1" kern="1200" dirty="0" smtClean="0">
                        <a:solidFill>
                          <a:srgbClr val="000000"/>
                        </a:solidFill>
                        <a:effectLst/>
                        <a:latin typeface="Cambria"/>
                        <a:ea typeface="ＭＳ 明朝"/>
                        <a:cs typeface="Times New Roman"/>
                      </a:rPr>
                      <a:t>(</a:t>
                    </a:r>
                    <a:r>
                      <a:rPr lang="en-US" sz="1000" i="1" dirty="0" smtClean="0">
                        <a:solidFill>
                          <a:srgbClr val="000000"/>
                        </a:solidFill>
                        <a:latin typeface="Cambria"/>
                        <a:ea typeface="ＭＳ 明朝"/>
                        <a:cs typeface="Times New Roman"/>
                      </a:rPr>
                      <a:t>Human &amp; Wild, Population &amp; Community,</a:t>
                    </a:r>
                  </a:p>
                  <a:p>
                    <a:pPr algn="ctr"/>
                    <a:r>
                      <a:rPr lang="en-US" sz="1000" i="1" dirty="0" smtClean="0">
                        <a:solidFill>
                          <a:srgbClr val="000000"/>
                        </a:solidFill>
                        <a:latin typeface="Cambria"/>
                        <a:ea typeface="ＭＳ 明朝"/>
                        <a:cs typeface="Times New Roman"/>
                      </a:rPr>
                      <a:t>Natural, Human </a:t>
                    </a:r>
                    <a:r>
                      <a:rPr lang="en-US" sz="1000" i="1" kern="1200" dirty="0" smtClean="0">
                        <a:solidFill>
                          <a:srgbClr val="000000"/>
                        </a:solidFill>
                        <a:effectLst/>
                        <a:latin typeface="Cambria"/>
                        <a:ea typeface="ＭＳ 明朝"/>
                        <a:cs typeface="Times New Roman"/>
                      </a:rPr>
                      <a:t>&amp; Financial Capital)</a:t>
                    </a:r>
                    <a:endParaRPr lang="en-US" sz="1000" dirty="0">
                      <a:effectLst/>
                      <a:latin typeface="Times"/>
                      <a:ea typeface="ＭＳ 明朝"/>
                      <a:cs typeface="Times New Roman"/>
                    </a:endParaRPr>
                  </a:p>
                </p:txBody>
              </p:sp>
              <p:sp>
                <p:nvSpPr>
                  <p:cNvPr id="20" name="Text Box 59"/>
                  <p:cNvSpPr txBox="1"/>
                  <p:nvPr/>
                </p:nvSpPr>
                <p:spPr>
                  <a:xfrm>
                    <a:off x="856726" y="2418976"/>
                    <a:ext cx="2338359" cy="705697"/>
                  </a:xfrm>
                  <a:prstGeom prst="rect">
                    <a:avLst/>
                  </a:prstGeom>
                  <a:noFill/>
                </p:spPr>
                <p:txBody>
                  <a:bodyPr wrap="square" rtlCol="0">
                    <a:noAutofit/>
                  </a:bodyPr>
                  <a:lstStyle/>
                  <a:p>
                    <a:pPr marL="0" marR="0" algn="ctr">
                      <a:spcBef>
                        <a:spcPts val="0"/>
                      </a:spcBef>
                      <a:spcAft>
                        <a:spcPts val="0"/>
                      </a:spcAft>
                    </a:pPr>
                    <a:r>
                      <a:rPr lang="en-US" sz="1100" i="1" kern="1200" dirty="0">
                        <a:solidFill>
                          <a:srgbClr val="000000"/>
                        </a:solidFill>
                        <a:effectLst/>
                        <a:latin typeface="Cambria"/>
                        <a:ea typeface="ＭＳ 明朝"/>
                        <a:cs typeface="Times New Roman"/>
                      </a:rPr>
                      <a:t>Justice</a:t>
                    </a:r>
                    <a:endParaRPr lang="en-US" sz="1000" dirty="0">
                      <a:effectLst/>
                      <a:latin typeface="Times"/>
                      <a:ea typeface="ＭＳ 明朝"/>
                      <a:cs typeface="Times New Roman"/>
                    </a:endParaRPr>
                  </a:p>
                  <a:p>
                    <a:pPr marL="0" marR="0" algn="ctr">
                      <a:spcBef>
                        <a:spcPts val="0"/>
                      </a:spcBef>
                      <a:spcAft>
                        <a:spcPts val="0"/>
                      </a:spcAft>
                    </a:pPr>
                    <a:r>
                      <a:rPr lang="en-US" sz="1000" i="1" kern="1200" dirty="0" smtClean="0">
                        <a:solidFill>
                          <a:srgbClr val="000000"/>
                        </a:solidFill>
                        <a:effectLst/>
                        <a:latin typeface="Cambria"/>
                        <a:ea typeface="ＭＳ 明朝"/>
                        <a:cs typeface="Times New Roman"/>
                      </a:rPr>
                      <a:t>(Civic &amp; Environmental, Rights, Remedy, Enforcement, Incentive, Consequence)</a:t>
                    </a:r>
                    <a:endParaRPr lang="en-US" sz="1000" dirty="0">
                      <a:effectLst/>
                      <a:latin typeface="Times"/>
                      <a:ea typeface="ＭＳ 明朝"/>
                      <a:cs typeface="Times New Roman"/>
                    </a:endParaRPr>
                  </a:p>
                </p:txBody>
              </p:sp>
            </p:grpSp>
          </p:grpSp>
        </p:grpSp>
        <p:cxnSp>
          <p:nvCxnSpPr>
            <p:cNvPr id="63" name="Straight Arrow Connector 62"/>
            <p:cNvCxnSpPr/>
            <p:nvPr/>
          </p:nvCxnSpPr>
          <p:spPr>
            <a:xfrm flipH="1" flipV="1">
              <a:off x="5797762" y="4853856"/>
              <a:ext cx="769403" cy="808"/>
            </a:xfrm>
            <a:prstGeom prst="straightConnector1">
              <a:avLst/>
            </a:prstGeom>
            <a:ln w="28575" cmpd="sng">
              <a:solidFill>
                <a:schemeClr val="accent3">
                  <a:lumMod val="50000"/>
                </a:schemeClr>
              </a:solidFill>
              <a:prstDash val="solid"/>
              <a:tailEnd type="arrow"/>
            </a:ln>
          </p:spPr>
          <p:style>
            <a:lnRef idx="2">
              <a:schemeClr val="accent1"/>
            </a:lnRef>
            <a:fillRef idx="0">
              <a:schemeClr val="accent1"/>
            </a:fillRef>
            <a:effectRef idx="1">
              <a:schemeClr val="accent1"/>
            </a:effectRef>
            <a:fontRef idx="minor">
              <a:schemeClr val="tx1"/>
            </a:fontRef>
          </p:style>
        </p:cxnSp>
      </p:grpSp>
      <p:sp>
        <p:nvSpPr>
          <p:cNvPr id="61" name="Curved Left Arrow 60"/>
          <p:cNvSpPr/>
          <p:nvPr/>
        </p:nvSpPr>
        <p:spPr>
          <a:xfrm rot="10800000">
            <a:off x="3688968" y="3216981"/>
            <a:ext cx="247313" cy="158657"/>
          </a:xfrm>
          <a:prstGeom prst="curvedLeftArrow">
            <a:avLst/>
          </a:prstGeom>
          <a:solidFill>
            <a:srgbClr val="FFFF00"/>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2" name="Curved Down Arrow 61"/>
          <p:cNvSpPr/>
          <p:nvPr/>
        </p:nvSpPr>
        <p:spPr>
          <a:xfrm rot="5400000">
            <a:off x="4104501" y="3189698"/>
            <a:ext cx="153467" cy="239467"/>
          </a:xfrm>
          <a:prstGeom prst="curvedDownArrow">
            <a:avLst/>
          </a:prstGeom>
          <a:solidFill>
            <a:srgbClr val="FFFF00"/>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 name="Oval 6"/>
          <p:cNvSpPr/>
          <p:nvPr/>
        </p:nvSpPr>
        <p:spPr>
          <a:xfrm>
            <a:off x="2289507" y="3098485"/>
            <a:ext cx="3416625" cy="384295"/>
          </a:xfrm>
          <a:prstGeom prst="ellipse">
            <a:avLst/>
          </a:prstGeom>
          <a:solidFill>
            <a:srgbClr val="D99694">
              <a:alpha val="14000"/>
            </a:srgb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a:spcBef>
                <a:spcPts val="0"/>
              </a:spcBef>
              <a:spcAft>
                <a:spcPts val="0"/>
              </a:spcAft>
            </a:pPr>
            <a:r>
              <a:rPr lang="en-US" sz="1200" dirty="0">
                <a:effectLst/>
                <a:ea typeface="Times New Roman"/>
                <a:cs typeface="Times New Roman"/>
              </a:rPr>
              <a:t> </a:t>
            </a:r>
            <a:endParaRPr lang="en-US" sz="1200" dirty="0">
              <a:effectLst/>
              <a:ea typeface="ＭＳ 明朝"/>
              <a:cs typeface="Times New Roman"/>
            </a:endParaRPr>
          </a:p>
        </p:txBody>
      </p:sp>
    </p:spTree>
    <p:extLst>
      <p:ext uri="{BB962C8B-B14F-4D97-AF65-F5344CB8AC3E}">
        <p14:creationId xmlns:p14="http://schemas.microsoft.com/office/powerpoint/2010/main" val="313028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dissolve">
                                      <p:cBhvr>
                                        <p:cTn id="7" dur="10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dissolve">
                                      <p:cBhvr>
                                        <p:cTn id="17"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582"/>
            <a:ext cx="8229600" cy="1143000"/>
          </a:xfrm>
        </p:spPr>
        <p:txBody>
          <a:bodyPr/>
          <a:lstStyle/>
          <a:p>
            <a:r>
              <a:rPr lang="en-US" dirty="0" smtClean="0"/>
              <a:t>Our Imperative</a:t>
            </a:r>
            <a:endParaRPr lang="en-US" dirty="0"/>
          </a:p>
        </p:txBody>
      </p:sp>
      <p:sp>
        <p:nvSpPr>
          <p:cNvPr id="3" name="Content Placeholder 2"/>
          <p:cNvSpPr>
            <a:spLocks noGrp="1"/>
          </p:cNvSpPr>
          <p:nvPr>
            <p:ph idx="1"/>
          </p:nvPr>
        </p:nvSpPr>
        <p:spPr>
          <a:xfrm>
            <a:off x="457200" y="1151971"/>
            <a:ext cx="8229600" cy="670858"/>
          </a:xfrm>
        </p:spPr>
        <p:txBody>
          <a:bodyPr>
            <a:normAutofit/>
          </a:bodyPr>
          <a:lstStyle/>
          <a:p>
            <a:r>
              <a:rPr lang="en-US" sz="2200" dirty="0" smtClean="0"/>
              <a:t>Is a framework like this in positive service to the field, in practice?  </a:t>
            </a:r>
          </a:p>
          <a:p>
            <a:endParaRPr lang="en-US" sz="2200" dirty="0"/>
          </a:p>
        </p:txBody>
      </p:sp>
      <p:sp>
        <p:nvSpPr>
          <p:cNvPr id="5" name="Content Placeholder 2"/>
          <p:cNvSpPr txBox="1">
            <a:spLocks/>
          </p:cNvSpPr>
          <p:nvPr/>
        </p:nvSpPr>
        <p:spPr>
          <a:xfrm>
            <a:off x="161364" y="3470836"/>
            <a:ext cx="8229600" cy="111909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7" name="Rectangle 6"/>
          <p:cNvSpPr/>
          <p:nvPr/>
        </p:nvSpPr>
        <p:spPr>
          <a:xfrm>
            <a:off x="1748118" y="1717105"/>
            <a:ext cx="5647764" cy="1015663"/>
          </a:xfrm>
          <a:prstGeom prst="rect">
            <a:avLst/>
          </a:prstGeom>
        </p:spPr>
        <p:txBody>
          <a:bodyPr wrap="square">
            <a:spAutoFit/>
          </a:bodyPr>
          <a:lstStyle/>
          <a:p>
            <a:pPr algn="ctr"/>
            <a:r>
              <a:rPr lang="en-US" sz="2200" i="1" dirty="0" smtClean="0">
                <a:solidFill>
                  <a:srgbClr val="800000"/>
                </a:solidFill>
              </a:rPr>
              <a:t>“</a:t>
            </a:r>
            <a:r>
              <a:rPr lang="en-US" sz="2200" i="1" dirty="0">
                <a:solidFill>
                  <a:srgbClr val="800000"/>
                </a:solidFill>
              </a:rPr>
              <a:t>In theory, there’s no difference between theory and practice.  In practice, there is.</a:t>
            </a:r>
            <a:r>
              <a:rPr lang="en-US" sz="2200" i="1" dirty="0" smtClean="0">
                <a:solidFill>
                  <a:srgbClr val="800000"/>
                </a:solidFill>
              </a:rPr>
              <a:t>”</a:t>
            </a:r>
          </a:p>
          <a:p>
            <a:pPr algn="ctr"/>
            <a:r>
              <a:rPr lang="en-US" sz="1600" i="1" dirty="0" smtClean="0">
                <a:solidFill>
                  <a:schemeClr val="bg1">
                    <a:lumMod val="65000"/>
                  </a:schemeClr>
                </a:solidFill>
              </a:rPr>
              <a:t>Yogi Berra, Celebrated American Baseball Player</a:t>
            </a:r>
            <a:endParaRPr lang="en-US" sz="1600" b="1" i="1" dirty="0">
              <a:solidFill>
                <a:srgbClr val="800000"/>
              </a:solidFill>
            </a:endParaRPr>
          </a:p>
        </p:txBody>
      </p:sp>
      <p:sp>
        <p:nvSpPr>
          <p:cNvPr id="8" name="Content Placeholder 2"/>
          <p:cNvSpPr txBox="1">
            <a:spLocks/>
          </p:cNvSpPr>
          <p:nvPr/>
        </p:nvSpPr>
        <p:spPr>
          <a:xfrm>
            <a:off x="457200" y="2813438"/>
            <a:ext cx="8229600" cy="67085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smtClean="0"/>
              <a:t>If we put it in the hands of our colleagues, will it positively change how they view their work and responsibilities?  How nimbly they lead?  How creatively they design?</a:t>
            </a:r>
            <a:endParaRPr lang="en-US" sz="2200" i="1" dirty="0" smtClean="0"/>
          </a:p>
          <a:p>
            <a:endParaRPr lang="en-US" sz="2200" dirty="0"/>
          </a:p>
        </p:txBody>
      </p:sp>
      <p:sp>
        <p:nvSpPr>
          <p:cNvPr id="9" name="Content Placeholder 2"/>
          <p:cNvSpPr txBox="1">
            <a:spLocks/>
          </p:cNvSpPr>
          <p:nvPr/>
        </p:nvSpPr>
        <p:spPr>
          <a:xfrm>
            <a:off x="457200" y="3947467"/>
            <a:ext cx="8229600" cy="67085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smtClean="0"/>
              <a:t>Can its use help </a:t>
            </a:r>
            <a:r>
              <a:rPr lang="en-US" sz="2200" i="1" dirty="0" smtClean="0"/>
              <a:t>lead a redefinition and reinvention of our practice</a:t>
            </a:r>
            <a:r>
              <a:rPr lang="en-US" sz="2200" dirty="0" smtClean="0"/>
              <a:t>, a practice united behind a transdisciplinary vision, that binds us together in cause and accountability, with practical tools that guide and reinforce a “whole-of-network” – a “whole-of-life</a:t>
            </a:r>
            <a:r>
              <a:rPr lang="en-US" sz="2200" dirty="0"/>
              <a:t>” – </a:t>
            </a:r>
            <a:r>
              <a:rPr lang="en-US" sz="2200" dirty="0" smtClean="0"/>
              <a:t>approach at every project site and in every meeting room?  </a:t>
            </a:r>
            <a:endParaRPr lang="en-US" sz="2200" i="1" dirty="0"/>
          </a:p>
        </p:txBody>
      </p:sp>
      <p:sp>
        <p:nvSpPr>
          <p:cNvPr id="10" name="Title 1"/>
          <p:cNvSpPr txBox="1">
            <a:spLocks/>
          </p:cNvSpPr>
          <p:nvPr/>
        </p:nvSpPr>
        <p:spPr>
          <a:xfrm>
            <a:off x="328706" y="6066350"/>
            <a:ext cx="8486588" cy="6212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200" i="1" dirty="0" smtClean="0">
                <a:solidFill>
                  <a:srgbClr val="800000"/>
                </a:solidFill>
              </a:rPr>
              <a:t>This is the calling of our time, our obligation – </a:t>
            </a:r>
          </a:p>
          <a:p>
            <a:r>
              <a:rPr lang="en-US" sz="2200" i="1" dirty="0" smtClean="0">
                <a:solidFill>
                  <a:srgbClr val="800000"/>
                </a:solidFill>
              </a:rPr>
              <a:t>and an invitation to work together to answer it.  </a:t>
            </a:r>
            <a:endParaRPr lang="en-US" sz="2200" i="1" dirty="0">
              <a:solidFill>
                <a:srgbClr val="800000"/>
              </a:solidFill>
            </a:endParaRPr>
          </a:p>
          <a:p>
            <a:endParaRPr lang="en-US" sz="2200" i="1" dirty="0">
              <a:solidFill>
                <a:srgbClr val="800000"/>
              </a:solidFill>
            </a:endParaRPr>
          </a:p>
        </p:txBody>
      </p:sp>
      <p:sp>
        <p:nvSpPr>
          <p:cNvPr id="11" name="Title 1"/>
          <p:cNvSpPr txBox="1">
            <a:spLocks/>
          </p:cNvSpPr>
          <p:nvPr/>
        </p:nvSpPr>
        <p:spPr>
          <a:xfrm>
            <a:off x="328706" y="5942215"/>
            <a:ext cx="8486588" cy="6212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200" i="1" dirty="0" smtClean="0">
                <a:solidFill>
                  <a:srgbClr val="800000"/>
                </a:solidFill>
              </a:rPr>
              <a:t>If not, what will?</a:t>
            </a:r>
            <a:endParaRPr lang="en-US" sz="2200" i="1" dirty="0">
              <a:solidFill>
                <a:srgbClr val="800000"/>
              </a:solidFill>
            </a:endParaRPr>
          </a:p>
          <a:p>
            <a:endParaRPr lang="en-US" sz="2200" i="1" dirty="0">
              <a:solidFill>
                <a:srgbClr val="800000"/>
              </a:solidFill>
            </a:endParaRPr>
          </a:p>
        </p:txBody>
      </p:sp>
    </p:spTree>
    <p:extLst>
      <p:ext uri="{BB962C8B-B14F-4D97-AF65-F5344CB8AC3E}">
        <p14:creationId xmlns:p14="http://schemas.microsoft.com/office/powerpoint/2010/main" val="122931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1000"/>
                                        <p:tgtEl>
                                          <p:spTgt spid="11"/>
                                        </p:tgtEl>
                                      </p:cBhvr>
                                    </p:animEffect>
                                  </p:childTnLst>
                                </p:cTn>
                              </p:par>
                            </p:childTnLst>
                          </p:cTn>
                        </p:par>
                        <p:par>
                          <p:cTn id="28" fill="hold">
                            <p:stCondLst>
                              <p:cond delay="1000"/>
                            </p:stCondLst>
                            <p:childTnLst>
                              <p:par>
                                <p:cTn id="29" presetID="9" presetClass="exit" presetSubtype="0" fill="hold" grpId="1" nodeType="afterEffect">
                                  <p:stCondLst>
                                    <p:cond delay="3000"/>
                                  </p:stCondLst>
                                  <p:childTnLst>
                                    <p:animEffect transition="out" filter="dissolv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linds(horizontal)">
                                      <p:cBhvr>
                                        <p:cTn id="3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P spid="10" grpId="0"/>
      <p:bldP spid="11" grpId="0"/>
      <p:bldP spid="11"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332314" y="3639719"/>
            <a:ext cx="8674100" cy="7191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We insist on </a:t>
            </a:r>
            <a:r>
              <a:rPr lang="en-US" sz="2000" i="1" dirty="0" smtClean="0"/>
              <a:t>creative license and experimentation </a:t>
            </a:r>
            <a:r>
              <a:rPr lang="en-US" sz="2000" dirty="0" smtClean="0"/>
              <a:t>as telltale marks of transformative leadership.</a:t>
            </a:r>
          </a:p>
        </p:txBody>
      </p:sp>
      <p:sp>
        <p:nvSpPr>
          <p:cNvPr id="5" name="Title 1"/>
          <p:cNvSpPr txBox="1">
            <a:spLocks/>
          </p:cNvSpPr>
          <p:nvPr/>
        </p:nvSpPr>
        <p:spPr>
          <a:xfrm>
            <a:off x="331318" y="5827294"/>
            <a:ext cx="8465922" cy="6212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i="1" dirty="0" smtClean="0">
                <a:solidFill>
                  <a:srgbClr val="800000"/>
                </a:solidFill>
              </a:rPr>
              <a:t>This is a </a:t>
            </a:r>
            <a:r>
              <a:rPr lang="en-US" sz="2400" i="1" dirty="0">
                <a:solidFill>
                  <a:srgbClr val="800000"/>
                </a:solidFill>
              </a:rPr>
              <a:t>f</a:t>
            </a:r>
            <a:r>
              <a:rPr lang="en-US" sz="2400" i="1" dirty="0" smtClean="0">
                <a:solidFill>
                  <a:srgbClr val="800000"/>
                </a:solidFill>
              </a:rPr>
              <a:t>uture – this is a practice – worth creating, and attracting.</a:t>
            </a:r>
            <a:endParaRPr lang="en-US" sz="2400" i="1" dirty="0">
              <a:solidFill>
                <a:srgbClr val="800000"/>
              </a:solidFill>
            </a:endParaRPr>
          </a:p>
        </p:txBody>
      </p:sp>
      <p:sp>
        <p:nvSpPr>
          <p:cNvPr id="2" name="Title 1"/>
          <p:cNvSpPr>
            <a:spLocks noGrp="1"/>
          </p:cNvSpPr>
          <p:nvPr>
            <p:ph type="title"/>
          </p:nvPr>
        </p:nvSpPr>
        <p:spPr>
          <a:xfrm>
            <a:off x="112889" y="-23010"/>
            <a:ext cx="8890000" cy="1143000"/>
          </a:xfrm>
        </p:spPr>
        <p:txBody>
          <a:bodyPr>
            <a:noAutofit/>
          </a:bodyPr>
          <a:lstStyle/>
          <a:p>
            <a:r>
              <a:rPr lang="en-US" dirty="0" smtClean="0"/>
              <a:t>The Future It Can Inspire</a:t>
            </a:r>
            <a:endParaRPr lang="en-US" dirty="0"/>
          </a:p>
        </p:txBody>
      </p:sp>
      <p:sp>
        <p:nvSpPr>
          <p:cNvPr id="3" name="Content Placeholder 2"/>
          <p:cNvSpPr>
            <a:spLocks noGrp="1"/>
          </p:cNvSpPr>
          <p:nvPr>
            <p:ph idx="1"/>
          </p:nvPr>
        </p:nvSpPr>
        <p:spPr>
          <a:xfrm>
            <a:off x="332314" y="2726323"/>
            <a:ext cx="8674100" cy="719163"/>
          </a:xfrm>
        </p:spPr>
        <p:txBody>
          <a:bodyPr>
            <a:noAutofit/>
          </a:bodyPr>
          <a:lstStyle/>
          <a:p>
            <a:r>
              <a:rPr lang="en-US" sz="2000" dirty="0" smtClean="0"/>
              <a:t>We </a:t>
            </a:r>
            <a:r>
              <a:rPr lang="en-US" sz="2000" i="1" dirty="0" smtClean="0"/>
              <a:t>connect </a:t>
            </a:r>
            <a:r>
              <a:rPr lang="en-US" sz="2000" dirty="0" smtClean="0"/>
              <a:t>our organizations and our ideas in service to an enduring impact; we don’t entrench and shield them in service to a funding line or a brand.</a:t>
            </a:r>
          </a:p>
        </p:txBody>
      </p:sp>
      <p:sp>
        <p:nvSpPr>
          <p:cNvPr id="6" name="Content Placeholder 2"/>
          <p:cNvSpPr txBox="1">
            <a:spLocks/>
          </p:cNvSpPr>
          <p:nvPr/>
        </p:nvSpPr>
        <p:spPr>
          <a:xfrm>
            <a:off x="332314" y="3339551"/>
            <a:ext cx="8674100" cy="7191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We place a premium on staying </a:t>
            </a:r>
            <a:r>
              <a:rPr lang="en-US" sz="2000" i="1" dirty="0" smtClean="0"/>
              <a:t>relevant</a:t>
            </a:r>
            <a:r>
              <a:rPr lang="en-US" sz="2000" dirty="0" smtClean="0"/>
              <a:t>, not viable.</a:t>
            </a:r>
          </a:p>
        </p:txBody>
      </p:sp>
      <p:sp>
        <p:nvSpPr>
          <p:cNvPr id="7" name="Content Placeholder 2"/>
          <p:cNvSpPr txBox="1">
            <a:spLocks/>
          </p:cNvSpPr>
          <p:nvPr/>
        </p:nvSpPr>
        <p:spPr>
          <a:xfrm>
            <a:off x="332314" y="1506407"/>
            <a:ext cx="8674100" cy="7191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We strive for exceptional </a:t>
            </a:r>
            <a:r>
              <a:rPr lang="en-US" sz="2000" i="1" dirty="0" smtClean="0"/>
              <a:t>delivery to a shared strategy</a:t>
            </a:r>
            <a:r>
              <a:rPr lang="en-US" sz="2000" dirty="0" smtClean="0"/>
              <a:t>, not to dominate, preserve or capture space in a field.</a:t>
            </a:r>
          </a:p>
        </p:txBody>
      </p:sp>
      <p:sp>
        <p:nvSpPr>
          <p:cNvPr id="8" name="Content Placeholder 2"/>
          <p:cNvSpPr txBox="1">
            <a:spLocks/>
          </p:cNvSpPr>
          <p:nvPr/>
        </p:nvSpPr>
        <p:spPr>
          <a:xfrm>
            <a:off x="328789" y="4259928"/>
            <a:ext cx="8674100" cy="7191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We critique our own marketing and </a:t>
            </a:r>
            <a:r>
              <a:rPr lang="en-US" sz="2000" i="1" dirty="0" smtClean="0"/>
              <a:t>abandon stale methodologies</a:t>
            </a:r>
            <a:endParaRPr lang="en-US" sz="2000" dirty="0" smtClean="0"/>
          </a:p>
        </p:txBody>
      </p:sp>
      <p:sp>
        <p:nvSpPr>
          <p:cNvPr id="10" name="Content Placeholder 2"/>
          <p:cNvSpPr txBox="1">
            <a:spLocks/>
          </p:cNvSpPr>
          <p:nvPr/>
        </p:nvSpPr>
        <p:spPr>
          <a:xfrm>
            <a:off x="332314" y="4583387"/>
            <a:ext cx="8674100" cy="7191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We embrace a </a:t>
            </a:r>
            <a:r>
              <a:rPr lang="en-US" sz="2000" i="1" dirty="0" smtClean="0"/>
              <a:t>fuller</a:t>
            </a:r>
            <a:r>
              <a:rPr lang="en-US" sz="2000" dirty="0" smtClean="0"/>
              <a:t> </a:t>
            </a:r>
            <a:r>
              <a:rPr lang="en-US" sz="2000" i="1" dirty="0" smtClean="0"/>
              <a:t>accountability </a:t>
            </a:r>
            <a:r>
              <a:rPr lang="en-US" sz="2000" dirty="0" smtClean="0"/>
              <a:t>on the ground, recognizing our obligation to anchor our work across disciplines and old boundaries. </a:t>
            </a:r>
          </a:p>
        </p:txBody>
      </p:sp>
      <p:sp>
        <p:nvSpPr>
          <p:cNvPr id="11" name="Content Placeholder 2"/>
          <p:cNvSpPr txBox="1">
            <a:spLocks/>
          </p:cNvSpPr>
          <p:nvPr/>
        </p:nvSpPr>
        <p:spPr>
          <a:xfrm>
            <a:off x="332314" y="5220541"/>
            <a:ext cx="8674100" cy="7191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We harness visionar</a:t>
            </a:r>
            <a:r>
              <a:rPr lang="en-US" sz="2000" dirty="0"/>
              <a:t>y</a:t>
            </a:r>
            <a:r>
              <a:rPr lang="en-US" sz="2000" dirty="0" smtClean="0"/>
              <a:t> funders </a:t>
            </a:r>
            <a:r>
              <a:rPr lang="en-US" sz="2000" i="1" dirty="0" smtClean="0"/>
              <a:t>to our ideas</a:t>
            </a:r>
            <a:r>
              <a:rPr lang="en-US" sz="2000" dirty="0" smtClean="0"/>
              <a:t>, not our ideas to available funding.  </a:t>
            </a:r>
            <a:endParaRPr lang="en-US" sz="2000" dirty="0"/>
          </a:p>
        </p:txBody>
      </p:sp>
      <p:sp>
        <p:nvSpPr>
          <p:cNvPr id="12" name="Content Placeholder 2"/>
          <p:cNvSpPr txBox="1">
            <a:spLocks/>
          </p:cNvSpPr>
          <p:nvPr/>
        </p:nvSpPr>
        <p:spPr>
          <a:xfrm>
            <a:off x="332314" y="2119063"/>
            <a:ext cx="8674100" cy="7191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We design from a new paradigm answerable to both the </a:t>
            </a:r>
            <a:r>
              <a:rPr lang="en-US" sz="2000" i="1" dirty="0" smtClean="0"/>
              <a:t>requirements and aspirations</a:t>
            </a:r>
            <a:r>
              <a:rPr lang="en-US" sz="2000" dirty="0" smtClean="0"/>
              <a:t> of our era.</a:t>
            </a:r>
            <a:endParaRPr lang="en-US" sz="2000" dirty="0"/>
          </a:p>
        </p:txBody>
      </p:sp>
      <p:sp>
        <p:nvSpPr>
          <p:cNvPr id="14" name="Content Placeholder 2"/>
          <p:cNvSpPr txBox="1">
            <a:spLocks/>
          </p:cNvSpPr>
          <p:nvPr/>
        </p:nvSpPr>
        <p:spPr>
          <a:xfrm>
            <a:off x="332314" y="1163759"/>
            <a:ext cx="8674100" cy="7191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We </a:t>
            </a:r>
            <a:r>
              <a:rPr lang="en-US" sz="2000" i="1" dirty="0" smtClean="0"/>
              <a:t>reject binaries</a:t>
            </a:r>
            <a:r>
              <a:rPr lang="en-US" sz="2000" dirty="0" smtClean="0"/>
              <a:t>.  We retire talk of tensions, trade-offs and divisions.</a:t>
            </a:r>
          </a:p>
        </p:txBody>
      </p:sp>
    </p:spTree>
    <p:extLst>
      <p:ext uri="{BB962C8B-B14F-4D97-AF65-F5344CB8AC3E}">
        <p14:creationId xmlns:p14="http://schemas.microsoft.com/office/powerpoint/2010/main" val="134424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linds(horizont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1"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linds(horizont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1"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1"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1"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1"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1" nodeType="clickEffect">
                                  <p:stCondLst>
                                    <p:cond delay="0"/>
                                  </p:stCondLst>
                                  <p:iterate type="lt">
                                    <p:tmPct val="0"/>
                                  </p:iterate>
                                  <p:childTnLst>
                                    <p:set>
                                      <p:cBhvr>
                                        <p:cTn id="51" dur="1" fill="hold">
                                          <p:stCondLst>
                                            <p:cond delay="0"/>
                                          </p:stCondLst>
                                        </p:cTn>
                                        <p:tgtEl>
                                          <p:spTgt spid="5"/>
                                        </p:tgtEl>
                                        <p:attrNameLst>
                                          <p:attrName>style.visibility</p:attrName>
                                        </p:attrNameLst>
                                      </p:cBhvr>
                                      <p:to>
                                        <p:strVal val="visible"/>
                                      </p:to>
                                    </p:set>
                                    <p:animEffect transition="in" filter="blinds(horizontal)">
                                      <p:cBhvr>
                                        <p:cTn id="5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1"/>
      <p:bldP spid="3" grpId="1" build="p"/>
      <p:bldP spid="6" grpId="1"/>
      <p:bldP spid="7" grpId="0" build="allAtOnce"/>
      <p:bldP spid="8" grpId="1"/>
      <p:bldP spid="10" grpId="1"/>
      <p:bldP spid="11" grpId="1"/>
      <p:bldP spid="12" grpId="0"/>
      <p:bldP spid="14"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5546" y="304682"/>
            <a:ext cx="8229600" cy="633698"/>
          </a:xfrm>
        </p:spPr>
        <p:txBody>
          <a:bodyPr>
            <a:noAutofit/>
          </a:bodyPr>
          <a:lstStyle/>
          <a:p>
            <a:r>
              <a:rPr lang="en-US" sz="2400" i="1" dirty="0">
                <a:solidFill>
                  <a:schemeClr val="accent2">
                    <a:lumMod val="50000"/>
                  </a:schemeClr>
                </a:solidFill>
              </a:rPr>
              <a:t>“It is better to fail in originality than to succeed in imitation.”</a:t>
            </a:r>
            <a:r>
              <a:rPr lang="en-US" sz="2800" i="1" dirty="0">
                <a:solidFill>
                  <a:schemeClr val="accent2">
                    <a:lumMod val="50000"/>
                  </a:schemeClr>
                </a:solidFill>
              </a:rPr>
              <a:t/>
            </a:r>
            <a:br>
              <a:rPr lang="en-US" sz="2800" i="1" dirty="0">
                <a:solidFill>
                  <a:schemeClr val="accent2">
                    <a:lumMod val="50000"/>
                  </a:schemeClr>
                </a:solidFill>
              </a:rPr>
            </a:br>
            <a:r>
              <a:rPr lang="en-US" sz="1400" i="1" dirty="0">
                <a:solidFill>
                  <a:schemeClr val="bg1">
                    <a:lumMod val="65000"/>
                  </a:schemeClr>
                </a:solidFill>
              </a:rPr>
              <a:t>Herman Melville, 19</a:t>
            </a:r>
            <a:r>
              <a:rPr lang="en-US" sz="1400" i="1" baseline="30000" dirty="0">
                <a:solidFill>
                  <a:schemeClr val="bg1">
                    <a:lumMod val="65000"/>
                  </a:schemeClr>
                </a:solidFill>
              </a:rPr>
              <a:t>th</a:t>
            </a:r>
            <a:r>
              <a:rPr lang="en-US" sz="1400" i="1" dirty="0">
                <a:solidFill>
                  <a:schemeClr val="bg1">
                    <a:lumMod val="65000"/>
                  </a:schemeClr>
                </a:solidFill>
              </a:rPr>
              <a:t> Century American Author &amp; Poet</a:t>
            </a:r>
          </a:p>
        </p:txBody>
      </p:sp>
      <p:pic>
        <p:nvPicPr>
          <p:cNvPr id="9" name="Picture 8"/>
          <p:cNvPicPr>
            <a:picLocks noChangeAspect="1"/>
          </p:cNvPicPr>
          <p:nvPr/>
        </p:nvPicPr>
        <p:blipFill>
          <a:blip r:embed="rId3"/>
          <a:stretch>
            <a:fillRect/>
          </a:stretch>
        </p:blipFill>
        <p:spPr>
          <a:xfrm>
            <a:off x="2110196" y="1032234"/>
            <a:ext cx="4940301" cy="4538775"/>
          </a:xfrm>
          <a:prstGeom prst="rect">
            <a:avLst/>
          </a:prstGeom>
        </p:spPr>
      </p:pic>
      <p:sp>
        <p:nvSpPr>
          <p:cNvPr id="4" name="Title 5"/>
          <p:cNvSpPr txBox="1">
            <a:spLocks/>
          </p:cNvSpPr>
          <p:nvPr/>
        </p:nvSpPr>
        <p:spPr>
          <a:xfrm>
            <a:off x="465546" y="5859989"/>
            <a:ext cx="8229600" cy="63369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i="1" dirty="0" smtClean="0">
                <a:solidFill>
                  <a:srgbClr val="800000"/>
                </a:solidFill>
              </a:rPr>
              <a:t>What might we succeed at if we look (again) at what lies at the deep convergence of </a:t>
            </a:r>
          </a:p>
          <a:p>
            <a:r>
              <a:rPr lang="en-US" sz="1600" i="1" dirty="0" smtClean="0">
                <a:solidFill>
                  <a:srgbClr val="800000"/>
                </a:solidFill>
              </a:rPr>
              <a:t>our talents and expertise?  At a convergence that defies the conventional boundaries, purviews, and biases keeping our sights fixed cautiously on “integrated programming,” </a:t>
            </a:r>
          </a:p>
          <a:p>
            <a:r>
              <a:rPr lang="en-US" sz="1600" i="1" dirty="0" smtClean="0">
                <a:solidFill>
                  <a:srgbClr val="800000"/>
                </a:solidFill>
              </a:rPr>
              <a:t>rather than on a far more powerful convergence of approach?  </a:t>
            </a:r>
            <a:endParaRPr lang="en-US" sz="1600" i="1" dirty="0">
              <a:solidFill>
                <a:srgbClr val="800000"/>
              </a:solidFill>
            </a:endParaRPr>
          </a:p>
        </p:txBody>
      </p:sp>
    </p:spTree>
    <p:extLst>
      <p:ext uri="{BB962C8B-B14F-4D97-AF65-F5344CB8AC3E}">
        <p14:creationId xmlns:p14="http://schemas.microsoft.com/office/powerpoint/2010/main" val="22901547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748"/>
            <a:ext cx="8229600" cy="1143000"/>
          </a:xfrm>
        </p:spPr>
        <p:txBody>
          <a:bodyPr>
            <a:normAutofit/>
          </a:bodyPr>
          <a:lstStyle/>
          <a:p>
            <a:r>
              <a:rPr lang="en-US" sz="2400" i="1" dirty="0" smtClean="0">
                <a:solidFill>
                  <a:srgbClr val="800000"/>
                </a:solidFill>
              </a:rPr>
              <a:t>“Chance Favors the Connected Mind.”</a:t>
            </a:r>
            <a:r>
              <a:rPr lang="en-US" sz="2400" dirty="0" smtClean="0"/>
              <a:t/>
            </a:r>
            <a:br>
              <a:rPr lang="en-US" sz="2400" dirty="0" smtClean="0"/>
            </a:br>
            <a:r>
              <a:rPr lang="en-US" sz="1400" dirty="0" smtClean="0">
                <a:solidFill>
                  <a:schemeClr val="bg1">
                    <a:lumMod val="65000"/>
                  </a:schemeClr>
                </a:solidFill>
              </a:rPr>
              <a:t>Steven Johnson, </a:t>
            </a:r>
            <a:r>
              <a:rPr lang="en-US" sz="1400" i="1" dirty="0" smtClean="0">
                <a:solidFill>
                  <a:schemeClr val="bg1">
                    <a:lumMod val="65000"/>
                  </a:schemeClr>
                </a:solidFill>
              </a:rPr>
              <a:t>Where Good Ideas Come From: The Natural History of Innovation</a:t>
            </a:r>
            <a:endParaRPr lang="en-US" sz="1400" dirty="0"/>
          </a:p>
        </p:txBody>
      </p:sp>
      <p:sp>
        <p:nvSpPr>
          <p:cNvPr id="3" name="Content Placeholder 2"/>
          <p:cNvSpPr>
            <a:spLocks noGrp="1"/>
          </p:cNvSpPr>
          <p:nvPr>
            <p:ph idx="1"/>
          </p:nvPr>
        </p:nvSpPr>
        <p:spPr>
          <a:xfrm>
            <a:off x="457200" y="1149527"/>
            <a:ext cx="8229600" cy="5110162"/>
          </a:xfrm>
        </p:spPr>
        <p:txBody>
          <a:bodyPr>
            <a:noAutofit/>
          </a:bodyPr>
          <a:lstStyle/>
          <a:p>
            <a:pPr marL="0" indent="0" algn="ctr">
              <a:buNone/>
            </a:pPr>
            <a:endParaRPr lang="en-US" sz="1700" dirty="0" smtClean="0"/>
          </a:p>
          <a:p>
            <a:pPr marL="0" indent="0" algn="ctr">
              <a:buNone/>
            </a:pPr>
            <a:r>
              <a:rPr lang="en-US" sz="2000" b="1" i="1" dirty="0" smtClean="0"/>
              <a:t>Where do we go from here??</a:t>
            </a:r>
            <a:endParaRPr lang="en-US" sz="2000" b="1" i="1" dirty="0"/>
          </a:p>
          <a:p>
            <a:pPr marL="0" indent="0" algn="ctr">
              <a:buNone/>
            </a:pPr>
            <a:endParaRPr lang="en-US" sz="1700" dirty="0" smtClean="0"/>
          </a:p>
          <a:p>
            <a:pPr marL="0" indent="0" algn="ctr">
              <a:buNone/>
            </a:pPr>
            <a:r>
              <a:rPr lang="en-US" sz="1700" b="1" dirty="0" smtClean="0">
                <a:solidFill>
                  <a:srgbClr val="C00000"/>
                </a:solidFill>
                <a:latin typeface="Engravers MT" charset="0"/>
                <a:ea typeface="Engravers MT" charset="0"/>
                <a:cs typeface="Engravers MT" charset="0"/>
              </a:rPr>
              <a:t>1) </a:t>
            </a:r>
            <a:r>
              <a:rPr lang="en-US" sz="1700" dirty="0" smtClean="0"/>
              <a:t>Let’s turn over the ideas together</a:t>
            </a:r>
            <a:r>
              <a:rPr lang="is-IS" sz="1700" dirty="0" smtClean="0"/>
              <a:t>…let’s unpack their promise and potential.</a:t>
            </a:r>
            <a:endParaRPr lang="en-US" sz="1700" dirty="0" smtClean="0"/>
          </a:p>
          <a:p>
            <a:pPr marL="0" indent="0" algn="ctr">
              <a:buNone/>
            </a:pPr>
            <a:endParaRPr lang="en-US" sz="1700" dirty="0"/>
          </a:p>
          <a:p>
            <a:pPr marL="0" indent="0" algn="ctr">
              <a:buNone/>
            </a:pPr>
            <a:r>
              <a:rPr lang="en-US" sz="1700" b="1" dirty="0" smtClean="0">
                <a:solidFill>
                  <a:srgbClr val="C00000"/>
                </a:solidFill>
                <a:latin typeface="Engravers MT" charset="0"/>
                <a:ea typeface="Engravers MT" charset="0"/>
                <a:cs typeface="Engravers MT" charset="0"/>
              </a:rPr>
              <a:t>2) </a:t>
            </a:r>
            <a:r>
              <a:rPr lang="en-US" sz="1700" dirty="0" smtClean="0"/>
              <a:t>Let’s explore their application to existing and emerging models of work.</a:t>
            </a:r>
          </a:p>
          <a:p>
            <a:pPr marL="0" indent="0" algn="ctr">
              <a:buNone/>
            </a:pPr>
            <a:endParaRPr lang="en-US" sz="1700" dirty="0"/>
          </a:p>
          <a:p>
            <a:pPr marL="0" indent="0" algn="ctr">
              <a:buNone/>
            </a:pPr>
            <a:r>
              <a:rPr lang="en-US" sz="1700" b="1" dirty="0" smtClean="0">
                <a:solidFill>
                  <a:srgbClr val="C00000"/>
                </a:solidFill>
                <a:latin typeface="Engravers MT" charset="0"/>
                <a:ea typeface="Engravers MT" charset="0"/>
                <a:cs typeface="Engravers MT" charset="0"/>
              </a:rPr>
              <a:t>3) </a:t>
            </a:r>
            <a:r>
              <a:rPr lang="en-US" sz="1700" dirty="0" smtClean="0"/>
              <a:t>Let’s “free-think” what a field collaboration can look like </a:t>
            </a:r>
          </a:p>
          <a:p>
            <a:pPr marL="0" indent="0" algn="ctr">
              <a:buNone/>
            </a:pPr>
            <a:r>
              <a:rPr lang="en-US" sz="1700" dirty="0" smtClean="0"/>
              <a:t>to test and advance their impact.</a:t>
            </a:r>
          </a:p>
          <a:p>
            <a:pPr marL="0" indent="0" algn="ctr">
              <a:buNone/>
            </a:pPr>
            <a:endParaRPr lang="en-US" sz="1700" dirty="0" smtClean="0"/>
          </a:p>
          <a:p>
            <a:pPr marL="0" indent="0" algn="ctr">
              <a:buNone/>
            </a:pPr>
            <a:r>
              <a:rPr lang="en-US" sz="2000" b="1" i="1" dirty="0" smtClean="0"/>
              <a:t>Let’s unbind thinking and work to accelerate progress!</a:t>
            </a:r>
          </a:p>
          <a:p>
            <a:pPr marL="0" indent="0" algn="ctr">
              <a:buNone/>
            </a:pPr>
            <a:endParaRPr lang="en-US" sz="1500" dirty="0" smtClean="0"/>
          </a:p>
          <a:p>
            <a:pPr marL="0" indent="0" algn="ctr">
              <a:buNone/>
            </a:pPr>
            <a:r>
              <a:rPr lang="en-US" sz="1500" dirty="0" smtClean="0"/>
              <a:t>You can reach me in Washington, DC through:</a:t>
            </a:r>
            <a:endParaRPr lang="en-US" sz="1500" dirty="0" smtClean="0">
              <a:hlinkClick r:id="rId3"/>
            </a:endParaRPr>
          </a:p>
          <a:p>
            <a:pPr marL="0" indent="0" algn="ctr">
              <a:buNone/>
            </a:pPr>
            <a:r>
              <a:rPr lang="en-US" sz="1500" dirty="0" smtClean="0">
                <a:hlinkClick r:id="rId3"/>
              </a:rPr>
              <a:t>eswalker12@gmail.com</a:t>
            </a:r>
          </a:p>
          <a:p>
            <a:pPr marL="0" indent="0" algn="ctr">
              <a:buNone/>
            </a:pPr>
            <a:r>
              <a:rPr lang="en-US" sz="1500" dirty="0" smtClean="0">
                <a:hlinkClick r:id="rId3"/>
              </a:rPr>
              <a:t>eswalker@post.harvard.edu</a:t>
            </a:r>
            <a:r>
              <a:rPr lang="en-US" sz="1500" dirty="0" smtClean="0"/>
              <a:t> or</a:t>
            </a:r>
          </a:p>
          <a:p>
            <a:pPr marL="0" indent="0" algn="ctr">
              <a:buNone/>
            </a:pPr>
            <a:r>
              <a:rPr lang="en-US" sz="1500" dirty="0">
                <a:solidFill>
                  <a:schemeClr val="accent2"/>
                </a:solidFill>
                <a:hlinkClick r:id="rId4"/>
              </a:rPr>
              <a:t>www.linkedin.com/in/ewalkerglobal/</a:t>
            </a:r>
            <a:endParaRPr lang="en-US" sz="1500" dirty="0">
              <a:solidFill>
                <a:schemeClr val="accent2"/>
              </a:solidFill>
            </a:endParaRPr>
          </a:p>
          <a:p>
            <a:pPr marL="0" indent="0" algn="ctr">
              <a:buNone/>
            </a:pPr>
            <a:r>
              <a:rPr lang="en-US" sz="1700" dirty="0" smtClean="0"/>
              <a:t> </a:t>
            </a:r>
            <a:r>
              <a:rPr lang="en-US" sz="1700" i="1" dirty="0" smtClean="0">
                <a:solidFill>
                  <a:srgbClr val="800000"/>
                </a:solidFill>
              </a:rPr>
              <a:t>Thank You!</a:t>
            </a:r>
            <a:endParaRPr lang="en-US" sz="1700" i="1" dirty="0">
              <a:solidFill>
                <a:srgbClr val="800000"/>
              </a:solidFill>
            </a:endParaRPr>
          </a:p>
        </p:txBody>
      </p:sp>
    </p:spTree>
    <p:extLst>
      <p:ext uri="{BB962C8B-B14F-4D97-AF65-F5344CB8AC3E}">
        <p14:creationId xmlns:p14="http://schemas.microsoft.com/office/powerpoint/2010/main" val="1678600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Might It Take?</a:t>
            </a:r>
            <a:endParaRPr lang="en-US" dirty="0"/>
          </a:p>
        </p:txBody>
      </p:sp>
      <p:pic>
        <p:nvPicPr>
          <p:cNvPr id="9" name="Picture 8"/>
          <p:cNvPicPr>
            <a:picLocks noChangeAspect="1"/>
          </p:cNvPicPr>
          <p:nvPr/>
        </p:nvPicPr>
        <p:blipFill>
          <a:blip r:embed="rId3"/>
          <a:stretch>
            <a:fillRect/>
          </a:stretch>
        </p:blipFill>
        <p:spPr>
          <a:xfrm>
            <a:off x="78873" y="1938208"/>
            <a:ext cx="4400397" cy="4266034"/>
          </a:xfrm>
          <a:prstGeom prst="rect">
            <a:avLst/>
          </a:prstGeom>
        </p:spPr>
      </p:pic>
      <p:pic>
        <p:nvPicPr>
          <p:cNvPr id="11" name="Picture 10"/>
          <p:cNvPicPr>
            <a:picLocks noChangeAspect="1"/>
          </p:cNvPicPr>
          <p:nvPr/>
        </p:nvPicPr>
        <p:blipFill>
          <a:blip r:embed="rId4"/>
          <a:stretch>
            <a:fillRect/>
          </a:stretch>
        </p:blipFill>
        <p:spPr>
          <a:xfrm>
            <a:off x="4692215" y="2211681"/>
            <a:ext cx="4455357" cy="3992561"/>
          </a:xfrm>
          <a:prstGeom prst="rect">
            <a:avLst/>
          </a:prstGeom>
        </p:spPr>
      </p:pic>
      <p:cxnSp>
        <p:nvCxnSpPr>
          <p:cNvPr id="13" name="Straight Connector 12"/>
          <p:cNvCxnSpPr/>
          <p:nvPr/>
        </p:nvCxnSpPr>
        <p:spPr>
          <a:xfrm flipH="1">
            <a:off x="4466757" y="2040456"/>
            <a:ext cx="14270" cy="4163786"/>
          </a:xfrm>
          <a:prstGeom prst="line">
            <a:avLst/>
          </a:prstGeom>
          <a:ln w="3810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837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1000"/>
                                        <p:tgtEl>
                                          <p:spTgt spid="11"/>
                                        </p:tgtEl>
                                      </p:cBhvr>
                                    </p:animEffect>
                                  </p:childTnLst>
                                </p:cTn>
                              </p:par>
                              <p:par>
                                <p:cTn id="13" presetID="9"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Power of “Collective Impact”</a:t>
            </a:r>
            <a:endParaRPr lang="en-US" dirty="0"/>
          </a:p>
        </p:txBody>
      </p:sp>
      <p:sp>
        <p:nvSpPr>
          <p:cNvPr id="3" name="Content Placeholder 2"/>
          <p:cNvSpPr>
            <a:spLocks noGrp="1"/>
          </p:cNvSpPr>
          <p:nvPr>
            <p:ph idx="1"/>
          </p:nvPr>
        </p:nvSpPr>
        <p:spPr>
          <a:xfrm>
            <a:off x="416560" y="1955801"/>
            <a:ext cx="8229600" cy="523240"/>
          </a:xfrm>
        </p:spPr>
        <p:txBody>
          <a:bodyPr>
            <a:normAutofit/>
          </a:bodyPr>
          <a:lstStyle/>
          <a:p>
            <a:pPr marL="0" indent="0" algn="ctr">
              <a:buNone/>
            </a:pPr>
            <a:r>
              <a:rPr lang="en-US" sz="2600" i="1" dirty="0" smtClean="0">
                <a:solidFill>
                  <a:srgbClr val="800000"/>
                </a:solidFill>
              </a:rPr>
              <a:t>“TRANSFORMATION </a:t>
            </a:r>
          </a:p>
          <a:p>
            <a:endParaRPr lang="en-US" sz="2600" dirty="0"/>
          </a:p>
        </p:txBody>
      </p:sp>
      <p:sp>
        <p:nvSpPr>
          <p:cNvPr id="5" name="Content Placeholder 2"/>
          <p:cNvSpPr txBox="1">
            <a:spLocks/>
          </p:cNvSpPr>
          <p:nvPr/>
        </p:nvSpPr>
        <p:spPr>
          <a:xfrm>
            <a:off x="416560" y="2342728"/>
            <a:ext cx="8229600" cy="52324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600" i="1" dirty="0" smtClean="0">
                <a:solidFill>
                  <a:srgbClr val="800000"/>
                </a:solidFill>
              </a:rPr>
              <a:t>is never the work of a single actor.</a:t>
            </a:r>
          </a:p>
          <a:p>
            <a:endParaRPr lang="en-US" sz="2600" dirty="0"/>
          </a:p>
        </p:txBody>
      </p:sp>
      <p:sp>
        <p:nvSpPr>
          <p:cNvPr id="6" name="Content Placeholder 2"/>
          <p:cNvSpPr txBox="1">
            <a:spLocks/>
          </p:cNvSpPr>
          <p:nvPr/>
        </p:nvSpPr>
        <p:spPr>
          <a:xfrm>
            <a:off x="416560" y="2729655"/>
            <a:ext cx="8229600" cy="52324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600" i="1" dirty="0" smtClean="0">
                <a:solidFill>
                  <a:srgbClr val="800000"/>
                </a:solidFill>
              </a:rPr>
              <a:t>It is almost always the result of</a:t>
            </a:r>
          </a:p>
          <a:p>
            <a:endParaRPr lang="en-US" sz="2600" dirty="0"/>
          </a:p>
        </p:txBody>
      </p:sp>
      <p:sp>
        <p:nvSpPr>
          <p:cNvPr id="7" name="Content Placeholder 2"/>
          <p:cNvSpPr txBox="1">
            <a:spLocks/>
          </p:cNvSpPr>
          <p:nvPr/>
        </p:nvSpPr>
        <p:spPr>
          <a:xfrm>
            <a:off x="416560" y="3116582"/>
            <a:ext cx="8229600" cy="52324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600" i="1" dirty="0">
                <a:solidFill>
                  <a:srgbClr val="800000"/>
                </a:solidFill>
              </a:rPr>
              <a:t>p</a:t>
            </a:r>
            <a:r>
              <a:rPr lang="en-US" sz="2600" i="1" dirty="0" smtClean="0">
                <a:solidFill>
                  <a:srgbClr val="800000"/>
                </a:solidFill>
              </a:rPr>
              <a:t>owerful connection and collaboration</a:t>
            </a:r>
          </a:p>
          <a:p>
            <a:endParaRPr lang="en-US" sz="2600" dirty="0"/>
          </a:p>
        </p:txBody>
      </p:sp>
      <p:sp>
        <p:nvSpPr>
          <p:cNvPr id="8" name="Content Placeholder 2"/>
          <p:cNvSpPr txBox="1">
            <a:spLocks/>
          </p:cNvSpPr>
          <p:nvPr/>
        </p:nvSpPr>
        <p:spPr>
          <a:xfrm>
            <a:off x="416560" y="3503509"/>
            <a:ext cx="8229600" cy="52324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600" i="1" dirty="0" smtClean="0">
                <a:solidFill>
                  <a:srgbClr val="800000"/>
                </a:solidFill>
              </a:rPr>
              <a:t>between</a:t>
            </a:r>
          </a:p>
          <a:p>
            <a:endParaRPr lang="en-US" sz="2600" dirty="0"/>
          </a:p>
        </p:txBody>
      </p:sp>
      <p:sp>
        <p:nvSpPr>
          <p:cNvPr id="9" name="Content Placeholder 2"/>
          <p:cNvSpPr txBox="1">
            <a:spLocks/>
          </p:cNvSpPr>
          <p:nvPr/>
        </p:nvSpPr>
        <p:spPr>
          <a:xfrm>
            <a:off x="416560" y="3890436"/>
            <a:ext cx="8229600" cy="52324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600" i="1" dirty="0">
                <a:solidFill>
                  <a:srgbClr val="800000"/>
                </a:solidFill>
              </a:rPr>
              <a:t>i</a:t>
            </a:r>
            <a:r>
              <a:rPr lang="en-US" sz="2600" i="1" dirty="0" smtClean="0">
                <a:solidFill>
                  <a:srgbClr val="800000"/>
                </a:solidFill>
              </a:rPr>
              <a:t>nnovators, agitators, and thought leaders.”</a:t>
            </a:r>
          </a:p>
          <a:p>
            <a:endParaRPr lang="en-US" sz="2600" dirty="0"/>
          </a:p>
        </p:txBody>
      </p:sp>
      <p:sp>
        <p:nvSpPr>
          <p:cNvPr id="10" name="Content Placeholder 2"/>
          <p:cNvSpPr txBox="1">
            <a:spLocks/>
          </p:cNvSpPr>
          <p:nvPr/>
        </p:nvSpPr>
        <p:spPr>
          <a:xfrm>
            <a:off x="416560" y="4419605"/>
            <a:ext cx="8229600" cy="523240"/>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800" i="1" dirty="0" smtClean="0">
                <a:solidFill>
                  <a:schemeClr val="bg1">
                    <a:lumMod val="65000"/>
                  </a:schemeClr>
                </a:solidFill>
              </a:rPr>
              <a:t>Adapted from the</a:t>
            </a:r>
          </a:p>
          <a:p>
            <a:pPr marL="0" indent="0" algn="ctr">
              <a:buNone/>
            </a:pPr>
            <a:r>
              <a:rPr lang="en-US" sz="2800" i="1" dirty="0" smtClean="0">
                <a:solidFill>
                  <a:schemeClr val="bg1">
                    <a:lumMod val="65000"/>
                  </a:schemeClr>
                </a:solidFill>
              </a:rPr>
              <a:t>Skoll Foundation Awards for Social Entrepreneurship</a:t>
            </a:r>
            <a:endParaRPr lang="en-US" sz="2800" b="1" i="1" dirty="0">
              <a:solidFill>
                <a:srgbClr val="800000"/>
              </a:solidFill>
            </a:endParaRPr>
          </a:p>
        </p:txBody>
      </p:sp>
    </p:spTree>
    <p:extLst>
      <p:ext uri="{BB962C8B-B14F-4D97-AF65-F5344CB8AC3E}">
        <p14:creationId xmlns:p14="http://schemas.microsoft.com/office/powerpoint/2010/main" val="108422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2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3" dur="2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4" dur="2000"/>
                                        <p:tgtEl>
                                          <p:spTgt spid="5">
                                            <p:txEl>
                                              <p:pRg st="0" end="0"/>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2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18" dur="2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9" dur="2000"/>
                                        <p:tgtEl>
                                          <p:spTgt spid="6">
                                            <p:txEl>
                                              <p:pRg st="0" end="0"/>
                                            </p:txEl>
                                          </p:spTgt>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 calcmode="lin" valueType="num">
                                      <p:cBhvr>
                                        <p:cTn id="22" dur="2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23" dur="2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24" dur="2000"/>
                                        <p:tgtEl>
                                          <p:spTgt spid="7">
                                            <p:txEl>
                                              <p:pRg st="0" end="0"/>
                                            </p:txEl>
                                          </p:spTgt>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p:cTn id="27" dur="2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28" dur="2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29" dur="2000"/>
                                        <p:tgtEl>
                                          <p:spTgt spid="8">
                                            <p:txEl>
                                              <p:pRg st="0" end="0"/>
                                            </p:txEl>
                                          </p:spTgt>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 calcmode="lin" valueType="num">
                                      <p:cBhvr>
                                        <p:cTn id="32" dur="2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33" dur="2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34" dur="2000"/>
                                        <p:tgtEl>
                                          <p:spTgt spid="9">
                                            <p:txEl>
                                              <p:pRg st="0" end="0"/>
                                            </p:txEl>
                                          </p:spTgt>
                                        </p:tgtEl>
                                      </p:cBhvr>
                                    </p:animEffect>
                                  </p:childTnLst>
                                </p:cTn>
                              </p:par>
                            </p:childTnLst>
                          </p:cTn>
                        </p:par>
                        <p:par>
                          <p:cTn id="35" fill="hold">
                            <p:stCondLst>
                              <p:cond delay="2000"/>
                            </p:stCondLst>
                            <p:childTnLst>
                              <p:par>
                                <p:cTn id="36" presetID="55"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1000" fill="hold"/>
                                        <p:tgtEl>
                                          <p:spTgt spid="10"/>
                                        </p:tgtEl>
                                        <p:attrNameLst>
                                          <p:attrName>ppt_w</p:attrName>
                                        </p:attrNameLst>
                                      </p:cBhvr>
                                      <p:tavLst>
                                        <p:tav tm="0">
                                          <p:val>
                                            <p:strVal val="#ppt_w*0.70"/>
                                          </p:val>
                                        </p:tav>
                                        <p:tav tm="100000">
                                          <p:val>
                                            <p:strVal val="#ppt_w"/>
                                          </p:val>
                                        </p:tav>
                                      </p:tavLst>
                                    </p:anim>
                                    <p:anim calcmode="lin" valueType="num">
                                      <p:cBhvr>
                                        <p:cTn id="39" dur="1000" fill="hold"/>
                                        <p:tgtEl>
                                          <p:spTgt spid="10"/>
                                        </p:tgtEl>
                                        <p:attrNameLst>
                                          <p:attrName>ppt_h</p:attrName>
                                        </p:attrNameLst>
                                      </p:cBhvr>
                                      <p:tavLst>
                                        <p:tav tm="0">
                                          <p:val>
                                            <p:strVal val="#ppt_h"/>
                                          </p:val>
                                        </p:tav>
                                        <p:tav tm="100000">
                                          <p:val>
                                            <p:strVal val="#ppt_h"/>
                                          </p:val>
                                        </p:tav>
                                      </p:tavLst>
                                    </p:anim>
                                    <p:animEffect transition="in" filter="fade">
                                      <p:cBhvr>
                                        <p:cTn id="4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P spid="7" grpId="0" build="p"/>
      <p:bldP spid="8" grpId="0" build="p"/>
      <p:bldP spid="9" grpId="0" build="p"/>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468"/>
            <a:ext cx="8229600" cy="1143000"/>
          </a:xfrm>
        </p:spPr>
        <p:txBody>
          <a:bodyPr>
            <a:normAutofit/>
          </a:bodyPr>
          <a:lstStyle/>
          <a:p>
            <a:r>
              <a:rPr lang="en-US" sz="2800" b="1" dirty="0" smtClean="0">
                <a:solidFill>
                  <a:srgbClr val="0432FF"/>
                </a:solidFill>
              </a:rPr>
              <a:t>Concepts &amp; Principles/Discussion Slide: </a:t>
            </a:r>
            <a:r>
              <a:rPr lang="en-US" sz="2800" dirty="0" smtClean="0"/>
              <a:t/>
            </a:r>
            <a:br>
              <a:rPr lang="en-US" sz="2800" dirty="0" smtClean="0"/>
            </a:br>
            <a:r>
              <a:rPr lang="en-US" sz="2800" dirty="0" smtClean="0"/>
              <a:t>Questions A New Framework Invites</a:t>
            </a:r>
            <a:endParaRPr lang="en-US" sz="2800" dirty="0"/>
          </a:p>
        </p:txBody>
      </p:sp>
      <p:sp>
        <p:nvSpPr>
          <p:cNvPr id="4" name="Content Placeholder 2"/>
          <p:cNvSpPr txBox="1">
            <a:spLocks/>
          </p:cNvSpPr>
          <p:nvPr/>
        </p:nvSpPr>
        <p:spPr>
          <a:xfrm>
            <a:off x="443621" y="1407007"/>
            <a:ext cx="8229600" cy="45622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100" dirty="0" smtClean="0"/>
              <a:t>Is it a different kind of thinking tool?  Could it compel creative re-design?  Does it allow for more, encourage more, and expect more?</a:t>
            </a:r>
          </a:p>
        </p:txBody>
      </p:sp>
      <p:sp>
        <p:nvSpPr>
          <p:cNvPr id="5" name="Content Placeholder 2"/>
          <p:cNvSpPr txBox="1">
            <a:spLocks/>
          </p:cNvSpPr>
          <p:nvPr/>
        </p:nvSpPr>
        <p:spPr>
          <a:xfrm>
            <a:off x="443621" y="3150658"/>
            <a:ext cx="8229600" cy="91244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100" dirty="0" smtClean="0"/>
              <a:t>Could it improve concretely how we design projects?  How we talk about them?  How we staff them?  What we expect from them? </a:t>
            </a:r>
            <a:endParaRPr lang="en-US" sz="2100" dirty="0"/>
          </a:p>
        </p:txBody>
      </p:sp>
      <p:sp>
        <p:nvSpPr>
          <p:cNvPr id="6" name="Content Placeholder 2"/>
          <p:cNvSpPr txBox="1">
            <a:spLocks/>
          </p:cNvSpPr>
          <p:nvPr/>
        </p:nvSpPr>
        <p:spPr>
          <a:xfrm>
            <a:off x="457200" y="3146271"/>
            <a:ext cx="8229600" cy="91244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100" dirty="0"/>
          </a:p>
        </p:txBody>
      </p:sp>
      <p:sp>
        <p:nvSpPr>
          <p:cNvPr id="7" name="Content Placeholder 2"/>
          <p:cNvSpPr txBox="1">
            <a:spLocks/>
          </p:cNvSpPr>
          <p:nvPr/>
        </p:nvSpPr>
        <p:spPr>
          <a:xfrm>
            <a:off x="443621" y="3858132"/>
            <a:ext cx="8229600" cy="91244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100" dirty="0"/>
              <a:t>C</a:t>
            </a:r>
            <a:r>
              <a:rPr lang="en-US" sz="2100" dirty="0" smtClean="0"/>
              <a:t>ould it change how we work, not just within readily receptive projects or portfolios, but across </a:t>
            </a:r>
            <a:r>
              <a:rPr lang="en-US" sz="2100" i="1" dirty="0" smtClean="0"/>
              <a:t>each</a:t>
            </a:r>
            <a:r>
              <a:rPr lang="en-US" sz="2100" dirty="0" smtClean="0"/>
              <a:t> of our organization’s engagements?  </a:t>
            </a:r>
          </a:p>
        </p:txBody>
      </p:sp>
      <p:sp>
        <p:nvSpPr>
          <p:cNvPr id="13" name="Content Placeholder 2"/>
          <p:cNvSpPr txBox="1">
            <a:spLocks/>
          </p:cNvSpPr>
          <p:nvPr/>
        </p:nvSpPr>
        <p:spPr>
          <a:xfrm>
            <a:off x="443621" y="4577163"/>
            <a:ext cx="8229600" cy="91244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100" dirty="0"/>
              <a:t>C</a:t>
            </a:r>
            <a:r>
              <a:rPr lang="en-US" sz="2100" dirty="0" smtClean="0"/>
              <a:t>ould it influence how </a:t>
            </a:r>
            <a:r>
              <a:rPr lang="en-US" sz="2100" dirty="0"/>
              <a:t>we </a:t>
            </a:r>
            <a:r>
              <a:rPr lang="en-US" sz="2100" dirty="0" smtClean="0"/>
              <a:t>partner, how we approach government, policy and financial engagements, or how we think about systems and markets as a force for change?</a:t>
            </a:r>
          </a:p>
        </p:txBody>
      </p:sp>
      <p:sp>
        <p:nvSpPr>
          <p:cNvPr id="14" name="Content Placeholder 2"/>
          <p:cNvSpPr txBox="1">
            <a:spLocks/>
          </p:cNvSpPr>
          <p:nvPr/>
        </p:nvSpPr>
        <p:spPr>
          <a:xfrm>
            <a:off x="443621" y="2116489"/>
            <a:ext cx="8229600" cy="45622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100" dirty="0" smtClean="0"/>
              <a:t>Does it challenge conventional models of practice and binary paradigms?  Does it invite us to move outside our institutional comfort zones, to think more broadly, flexibly, or creatively, to re-frame?  </a:t>
            </a:r>
          </a:p>
        </p:txBody>
      </p:sp>
      <p:sp>
        <p:nvSpPr>
          <p:cNvPr id="17" name="Content Placeholder 2"/>
          <p:cNvSpPr txBox="1">
            <a:spLocks/>
          </p:cNvSpPr>
          <p:nvPr/>
        </p:nvSpPr>
        <p:spPr>
          <a:xfrm>
            <a:off x="443621" y="5608500"/>
            <a:ext cx="8229600" cy="62532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100" dirty="0" smtClean="0"/>
              <a:t>Might it change how we fund and market our work?</a:t>
            </a:r>
          </a:p>
        </p:txBody>
      </p:sp>
    </p:spTree>
    <p:extLst>
      <p:ext uri="{BB962C8B-B14F-4D97-AF65-F5344CB8AC3E}">
        <p14:creationId xmlns:p14="http://schemas.microsoft.com/office/powerpoint/2010/main" val="25901852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468"/>
            <a:ext cx="8229600" cy="1143000"/>
          </a:xfrm>
        </p:spPr>
        <p:txBody>
          <a:bodyPr>
            <a:normAutofit/>
          </a:bodyPr>
          <a:lstStyle/>
          <a:p>
            <a:r>
              <a:rPr lang="en-US" sz="2800" b="1" dirty="0" smtClean="0">
                <a:solidFill>
                  <a:srgbClr val="009051"/>
                </a:solidFill>
              </a:rPr>
              <a:t>Practical Application/Discussion Slide: </a:t>
            </a:r>
            <a:r>
              <a:rPr lang="en-US" sz="2800" dirty="0" smtClean="0"/>
              <a:t/>
            </a:r>
            <a:br>
              <a:rPr lang="en-US" sz="2800" dirty="0" smtClean="0"/>
            </a:br>
            <a:r>
              <a:rPr lang="en-US" sz="2800" dirty="0" smtClean="0"/>
              <a:t>Questions The Ideas Invite In Practice </a:t>
            </a:r>
            <a:endParaRPr lang="en-US" sz="2800" dirty="0"/>
          </a:p>
        </p:txBody>
      </p:sp>
      <p:sp>
        <p:nvSpPr>
          <p:cNvPr id="4" name="Content Placeholder 2"/>
          <p:cNvSpPr txBox="1">
            <a:spLocks/>
          </p:cNvSpPr>
          <p:nvPr/>
        </p:nvSpPr>
        <p:spPr>
          <a:xfrm>
            <a:off x="443621" y="1528927"/>
            <a:ext cx="8229600" cy="45622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100" dirty="0" smtClean="0"/>
              <a:t>Do they hold promise?  Tangible potential?  </a:t>
            </a:r>
          </a:p>
          <a:p>
            <a:r>
              <a:rPr lang="en-US" sz="2100" dirty="0" smtClean="0"/>
              <a:t>Do they resonate?</a:t>
            </a:r>
          </a:p>
          <a:p>
            <a:r>
              <a:rPr lang="en-US" sz="2100" dirty="0" smtClean="0"/>
              <a:t>What </a:t>
            </a:r>
            <a:r>
              <a:rPr lang="en-US" sz="2100" i="1" dirty="0" smtClean="0"/>
              <a:t>practical impact </a:t>
            </a:r>
            <a:r>
              <a:rPr lang="en-US" sz="2100" dirty="0" smtClean="0"/>
              <a:t>do we see to the organization</a:t>
            </a:r>
            <a:r>
              <a:rPr lang="en-US" sz="2100" dirty="0"/>
              <a:t>?</a:t>
            </a:r>
            <a:endParaRPr lang="en-US" sz="2100" dirty="0" smtClean="0"/>
          </a:p>
          <a:p>
            <a:r>
              <a:rPr lang="en-US" sz="2100" dirty="0" smtClean="0"/>
              <a:t>What do these ideas mean for how we work and brand?  Would they disrupt?  Confuse?  Inspire?  Rebalance?  </a:t>
            </a:r>
          </a:p>
          <a:p>
            <a:r>
              <a:rPr lang="en-US" sz="2100" dirty="0" smtClean="0"/>
              <a:t>How would they influence our own current working model?  Would they affirm?  Refine?  Expand</a:t>
            </a:r>
            <a:r>
              <a:rPr lang="en-US" sz="2100" dirty="0"/>
              <a:t>?</a:t>
            </a:r>
            <a:r>
              <a:rPr lang="en-US" sz="2100" dirty="0" smtClean="0"/>
              <a:t>  Reject?</a:t>
            </a:r>
            <a:r>
              <a:rPr lang="en-US" sz="2100" dirty="0"/>
              <a:t> </a:t>
            </a:r>
            <a:r>
              <a:rPr lang="en-US" sz="2100" dirty="0" smtClean="0"/>
              <a:t> Challenge?</a:t>
            </a:r>
          </a:p>
          <a:p>
            <a:r>
              <a:rPr lang="en-US" sz="2100" dirty="0" smtClean="0"/>
              <a:t>Would they enhance our strategies?  Bring greater coherence and balance to our designs?  Energize adjustments to leadership and staffing?  Reveal new partners?</a:t>
            </a:r>
          </a:p>
          <a:p>
            <a:r>
              <a:rPr lang="en-US" sz="2100" dirty="0" smtClean="0"/>
              <a:t>Could they ignite </a:t>
            </a:r>
            <a:r>
              <a:rPr lang="en-US" sz="2100" i="1" dirty="0" smtClean="0"/>
              <a:t>and</a:t>
            </a:r>
            <a:r>
              <a:rPr lang="en-US" sz="2100" dirty="0" smtClean="0"/>
              <a:t> accelerate impact?  Help create </a:t>
            </a:r>
            <a:r>
              <a:rPr lang="en-US" sz="2100" i="1" dirty="0" smtClean="0"/>
              <a:t>and</a:t>
            </a:r>
            <a:r>
              <a:rPr lang="en-US" sz="2100" dirty="0" smtClean="0"/>
              <a:t> sustain change?  Enable deeper reach </a:t>
            </a:r>
            <a:r>
              <a:rPr lang="en-US" sz="2100" i="1" dirty="0" smtClean="0"/>
              <a:t>and</a:t>
            </a:r>
            <a:r>
              <a:rPr lang="en-US" sz="2100" dirty="0" smtClean="0"/>
              <a:t>, in time, at larger scale? </a:t>
            </a:r>
          </a:p>
          <a:p>
            <a:r>
              <a:rPr lang="en-US" sz="2100" dirty="0" smtClean="0"/>
              <a:t>Could they attract, inspire, and excite revenue?  </a:t>
            </a:r>
            <a:endParaRPr lang="en-US" sz="2100" dirty="0"/>
          </a:p>
          <a:p>
            <a:endParaRPr lang="en-US" sz="2100" b="1" dirty="0" smtClean="0">
              <a:solidFill>
                <a:srgbClr val="C00000"/>
              </a:solidFill>
            </a:endParaRPr>
          </a:p>
        </p:txBody>
      </p:sp>
      <p:sp>
        <p:nvSpPr>
          <p:cNvPr id="6" name="Content Placeholder 2"/>
          <p:cNvSpPr txBox="1">
            <a:spLocks/>
          </p:cNvSpPr>
          <p:nvPr/>
        </p:nvSpPr>
        <p:spPr>
          <a:xfrm>
            <a:off x="457200" y="3146271"/>
            <a:ext cx="8229600" cy="91244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100" dirty="0"/>
          </a:p>
        </p:txBody>
      </p:sp>
      <p:grpSp>
        <p:nvGrpSpPr>
          <p:cNvPr id="7" name="Group 6"/>
          <p:cNvGrpSpPr/>
          <p:nvPr/>
        </p:nvGrpSpPr>
        <p:grpSpPr>
          <a:xfrm>
            <a:off x="6532880" y="1180548"/>
            <a:ext cx="2306320" cy="1157930"/>
            <a:chOff x="4988560" y="1392230"/>
            <a:chExt cx="3931920" cy="2346960"/>
          </a:xfrm>
        </p:grpSpPr>
        <p:sp>
          <p:nvSpPr>
            <p:cNvPr id="3" name="Cloud 2"/>
            <p:cNvSpPr/>
            <p:nvPr/>
          </p:nvSpPr>
          <p:spPr>
            <a:xfrm>
              <a:off x="4988560" y="1392230"/>
              <a:ext cx="3931920" cy="2346960"/>
            </a:xfrm>
            <a:prstGeom prst="cloud">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5974728" y="2035464"/>
              <a:ext cx="1959582" cy="1060493"/>
            </a:xfrm>
            <a:prstGeom prst="rect">
              <a:avLst/>
            </a:prstGeom>
            <a:noFill/>
          </p:spPr>
          <p:txBody>
            <a:bodyPr wrap="square" rtlCol="0">
              <a:spAutoFit/>
            </a:bodyPr>
            <a:lstStyle/>
            <a:p>
              <a:pPr algn="ctr"/>
              <a:r>
                <a:rPr lang="en-US" sz="1400" i="1" dirty="0" smtClean="0"/>
                <a:t>Table-Top Case Study?</a:t>
              </a:r>
              <a:endParaRPr lang="en-US" sz="1400" i="1" dirty="0"/>
            </a:p>
          </p:txBody>
        </p:sp>
      </p:grpSp>
    </p:spTree>
    <p:extLst>
      <p:ext uri="{BB962C8B-B14F-4D97-AF65-F5344CB8AC3E}">
        <p14:creationId xmlns:p14="http://schemas.microsoft.com/office/powerpoint/2010/main" val="6642120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59468"/>
            <a:ext cx="8829040" cy="1143000"/>
          </a:xfrm>
        </p:spPr>
        <p:txBody>
          <a:bodyPr>
            <a:normAutofit/>
          </a:bodyPr>
          <a:lstStyle/>
          <a:p>
            <a:r>
              <a:rPr lang="en-US" sz="2800" b="1" dirty="0" smtClean="0">
                <a:solidFill>
                  <a:srgbClr val="521B93"/>
                </a:solidFill>
              </a:rPr>
              <a:t>“Collective Impact”/Discussion Slide: </a:t>
            </a:r>
            <a:r>
              <a:rPr lang="en-US" sz="2800" dirty="0" smtClean="0"/>
              <a:t/>
            </a:r>
            <a:br>
              <a:rPr lang="en-US" sz="2800" dirty="0" smtClean="0"/>
            </a:br>
            <a:r>
              <a:rPr lang="en-US" sz="2800" dirty="0" smtClean="0"/>
              <a:t>Questions A Field Collaboration Invites </a:t>
            </a:r>
            <a:endParaRPr lang="en-US" sz="2800" dirty="0"/>
          </a:p>
        </p:txBody>
      </p:sp>
      <p:sp>
        <p:nvSpPr>
          <p:cNvPr id="4" name="Content Placeholder 2"/>
          <p:cNvSpPr txBox="1">
            <a:spLocks/>
          </p:cNvSpPr>
          <p:nvPr/>
        </p:nvSpPr>
        <p:spPr>
          <a:xfrm>
            <a:off x="443621" y="1559407"/>
            <a:ext cx="8229600" cy="45622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100" dirty="0" smtClean="0"/>
              <a:t>What can an </a:t>
            </a:r>
            <a:r>
              <a:rPr lang="en-US" sz="2100" i="1" dirty="0" smtClean="0"/>
              <a:t>elite</a:t>
            </a:r>
            <a:r>
              <a:rPr lang="en-US" sz="2100" dirty="0" smtClean="0"/>
              <a:t> field-based collaboration that tests and refines these ideas in practice look like? </a:t>
            </a:r>
          </a:p>
          <a:p>
            <a:pPr marL="0" indent="0">
              <a:buNone/>
            </a:pPr>
            <a:r>
              <a:rPr lang="en-US" sz="2100" dirty="0" smtClean="0"/>
              <a:t> </a:t>
            </a:r>
          </a:p>
          <a:p>
            <a:r>
              <a:rPr lang="en-US" sz="2100" dirty="0" smtClean="0"/>
              <a:t>How can we build momentum behind a kind of “Proof of Concept” or “Proof of Impact” effort? </a:t>
            </a:r>
          </a:p>
          <a:p>
            <a:endParaRPr lang="en-US" sz="2100" dirty="0" smtClean="0"/>
          </a:p>
          <a:p>
            <a:r>
              <a:rPr lang="en-US" sz="2100" dirty="0" smtClean="0"/>
              <a:t>What would we want that to look like?</a:t>
            </a:r>
          </a:p>
          <a:p>
            <a:endParaRPr lang="en-US" sz="2100" dirty="0" smtClean="0"/>
          </a:p>
          <a:p>
            <a:r>
              <a:rPr lang="en-US" sz="2100" dirty="0" smtClean="0"/>
              <a:t>Do we want to inspire a “curated” effort across missions, countries and scale of organization?    </a:t>
            </a:r>
          </a:p>
          <a:p>
            <a:endParaRPr lang="en-US" sz="2100" dirty="0"/>
          </a:p>
          <a:p>
            <a:r>
              <a:rPr lang="en-US" sz="2100" dirty="0" smtClean="0"/>
              <a:t>How can we give it life, reach, and exposure?</a:t>
            </a:r>
          </a:p>
        </p:txBody>
      </p:sp>
      <p:sp>
        <p:nvSpPr>
          <p:cNvPr id="6" name="Content Placeholder 2"/>
          <p:cNvSpPr txBox="1">
            <a:spLocks/>
          </p:cNvSpPr>
          <p:nvPr/>
        </p:nvSpPr>
        <p:spPr>
          <a:xfrm>
            <a:off x="457200" y="3146271"/>
            <a:ext cx="8229600" cy="91244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100" dirty="0"/>
          </a:p>
        </p:txBody>
      </p:sp>
    </p:spTree>
    <p:extLst>
      <p:ext uri="{BB962C8B-B14F-4D97-AF65-F5344CB8AC3E}">
        <p14:creationId xmlns:p14="http://schemas.microsoft.com/office/powerpoint/2010/main" val="1261615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864" y="80405"/>
            <a:ext cx="8229600" cy="1143000"/>
          </a:xfrm>
        </p:spPr>
        <p:txBody>
          <a:bodyPr>
            <a:normAutofit/>
          </a:bodyPr>
          <a:lstStyle/>
          <a:p>
            <a:r>
              <a:rPr lang="en-US" dirty="0" smtClean="0"/>
              <a:t>The Power of the Binary</a:t>
            </a:r>
            <a:endParaRPr lang="en-US" dirty="0"/>
          </a:p>
        </p:txBody>
      </p:sp>
      <p:grpSp>
        <p:nvGrpSpPr>
          <p:cNvPr id="3" name="Group 2"/>
          <p:cNvGrpSpPr/>
          <p:nvPr/>
        </p:nvGrpSpPr>
        <p:grpSpPr>
          <a:xfrm>
            <a:off x="1041763" y="1913967"/>
            <a:ext cx="2668635" cy="2682557"/>
            <a:chOff x="1041763" y="2397177"/>
            <a:chExt cx="2668635" cy="2682557"/>
          </a:xfrm>
        </p:grpSpPr>
        <p:sp>
          <p:nvSpPr>
            <p:cNvPr id="4" name="Oval 3"/>
            <p:cNvSpPr/>
            <p:nvPr/>
          </p:nvSpPr>
          <p:spPr>
            <a:xfrm>
              <a:off x="1041763" y="2397177"/>
              <a:ext cx="2668635" cy="2682557"/>
            </a:xfrm>
            <a:prstGeom prst="ellipse">
              <a:avLst/>
            </a:prstGeom>
            <a:solidFill>
              <a:srgbClr val="008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 name="TextBox 5"/>
            <p:cNvSpPr txBox="1"/>
            <p:nvPr/>
          </p:nvSpPr>
          <p:spPr>
            <a:xfrm>
              <a:off x="1405667" y="3495884"/>
              <a:ext cx="1940826" cy="461665"/>
            </a:xfrm>
            <a:prstGeom prst="rect">
              <a:avLst/>
            </a:prstGeom>
            <a:noFill/>
          </p:spPr>
          <p:txBody>
            <a:bodyPr wrap="square" rtlCol="0">
              <a:spAutoFit/>
            </a:bodyPr>
            <a:lstStyle/>
            <a:p>
              <a:pPr algn="ctr"/>
              <a:r>
                <a:rPr lang="en-US" sz="2400" b="1" dirty="0" smtClean="0"/>
                <a:t>Conservation</a:t>
              </a:r>
              <a:endParaRPr lang="en-US" sz="2400" b="1" dirty="0"/>
            </a:p>
          </p:txBody>
        </p:sp>
      </p:grpSp>
      <p:grpSp>
        <p:nvGrpSpPr>
          <p:cNvPr id="7" name="Group 6"/>
          <p:cNvGrpSpPr/>
          <p:nvPr/>
        </p:nvGrpSpPr>
        <p:grpSpPr>
          <a:xfrm>
            <a:off x="5432594" y="1913967"/>
            <a:ext cx="2668635" cy="2682557"/>
            <a:chOff x="5432594" y="2397177"/>
            <a:chExt cx="2668635" cy="2682557"/>
          </a:xfrm>
          <a:solidFill>
            <a:schemeClr val="accent2">
              <a:lumMod val="75000"/>
            </a:schemeClr>
          </a:solidFill>
        </p:grpSpPr>
        <p:sp>
          <p:nvSpPr>
            <p:cNvPr id="5" name="Oval 4"/>
            <p:cNvSpPr/>
            <p:nvPr/>
          </p:nvSpPr>
          <p:spPr>
            <a:xfrm>
              <a:off x="5432594" y="2397177"/>
              <a:ext cx="2668635" cy="2682557"/>
            </a:xfrm>
            <a:prstGeom prst="ellipse">
              <a:avLst/>
            </a:prstGeom>
            <a:grp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8" name="TextBox 7"/>
            <p:cNvSpPr txBox="1"/>
            <p:nvPr/>
          </p:nvSpPr>
          <p:spPr>
            <a:xfrm>
              <a:off x="5796498" y="3491326"/>
              <a:ext cx="1940826" cy="461665"/>
            </a:xfrm>
            <a:prstGeom prst="rect">
              <a:avLst/>
            </a:prstGeom>
            <a:grpFill/>
          </p:spPr>
          <p:txBody>
            <a:bodyPr wrap="square" rtlCol="0">
              <a:spAutoFit/>
            </a:bodyPr>
            <a:lstStyle/>
            <a:p>
              <a:pPr algn="ctr"/>
              <a:r>
                <a:rPr lang="en-US" sz="2400" b="1" dirty="0" smtClean="0"/>
                <a:t>Development</a:t>
              </a:r>
              <a:endParaRPr lang="en-US" sz="2400" b="1" dirty="0"/>
            </a:p>
          </p:txBody>
        </p:sp>
      </p:grpSp>
      <p:sp>
        <p:nvSpPr>
          <p:cNvPr id="9" name="Oval 8"/>
          <p:cNvSpPr/>
          <p:nvPr/>
        </p:nvSpPr>
        <p:spPr>
          <a:xfrm>
            <a:off x="3175120" y="1656679"/>
            <a:ext cx="828292" cy="786927"/>
          </a:xfrm>
          <a:prstGeom prst="ellipse">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p:nvPr/>
        </p:nvSpPr>
        <p:spPr>
          <a:xfrm>
            <a:off x="1947033" y="4568912"/>
            <a:ext cx="828292" cy="786927"/>
          </a:xfrm>
          <a:prstGeom prst="ellipse">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p:nvSpPr>
        <p:spPr>
          <a:xfrm>
            <a:off x="4749422" y="3469781"/>
            <a:ext cx="828292" cy="786927"/>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p:nvSpPr>
        <p:spPr>
          <a:xfrm>
            <a:off x="7858508" y="2050142"/>
            <a:ext cx="828292" cy="786927"/>
          </a:xfrm>
          <a:prstGeom prst="ellipse">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p:nvPr/>
        </p:nvSpPr>
        <p:spPr>
          <a:xfrm>
            <a:off x="866596" y="4188476"/>
            <a:ext cx="828292" cy="786927"/>
          </a:xfrm>
          <a:prstGeom prst="ellipse">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itle 1"/>
          <p:cNvSpPr txBox="1">
            <a:spLocks/>
          </p:cNvSpPr>
          <p:nvPr/>
        </p:nvSpPr>
        <p:spPr>
          <a:xfrm>
            <a:off x="492864" y="556338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i="1" dirty="0" smtClean="0">
                <a:solidFill>
                  <a:srgbClr val="800000"/>
                </a:solidFill>
              </a:rPr>
              <a:t>Despite the chatter, this is our reality.</a:t>
            </a:r>
            <a:endParaRPr lang="en-US" sz="2800" i="1" dirty="0">
              <a:solidFill>
                <a:srgbClr val="800000"/>
              </a:solidFill>
            </a:endParaRPr>
          </a:p>
        </p:txBody>
      </p:sp>
      <p:grpSp>
        <p:nvGrpSpPr>
          <p:cNvPr id="26" name="Group 25"/>
          <p:cNvGrpSpPr/>
          <p:nvPr/>
        </p:nvGrpSpPr>
        <p:grpSpPr>
          <a:xfrm>
            <a:off x="338667" y="1307664"/>
            <a:ext cx="8534084" cy="4267959"/>
            <a:chOff x="338667" y="1307664"/>
            <a:chExt cx="8534084" cy="4267959"/>
          </a:xfrm>
        </p:grpSpPr>
        <p:sp>
          <p:nvSpPr>
            <p:cNvPr id="16" name="TextBox 15"/>
            <p:cNvSpPr txBox="1"/>
            <p:nvPr/>
          </p:nvSpPr>
          <p:spPr>
            <a:xfrm>
              <a:off x="338667" y="1417638"/>
              <a:ext cx="1238302" cy="369332"/>
            </a:xfrm>
            <a:prstGeom prst="rect">
              <a:avLst/>
            </a:prstGeom>
            <a:noFill/>
          </p:spPr>
          <p:txBody>
            <a:bodyPr wrap="none" rtlCol="0">
              <a:spAutoFit/>
            </a:bodyPr>
            <a:lstStyle/>
            <a:p>
              <a:r>
                <a:rPr lang="en-US" i="1" dirty="0" smtClean="0"/>
                <a:t>Two Views</a:t>
              </a:r>
              <a:endParaRPr lang="en-US" i="1" dirty="0"/>
            </a:p>
          </p:txBody>
        </p:sp>
        <p:sp>
          <p:nvSpPr>
            <p:cNvPr id="17" name="TextBox 16"/>
            <p:cNvSpPr txBox="1"/>
            <p:nvPr/>
          </p:nvSpPr>
          <p:spPr>
            <a:xfrm>
              <a:off x="338667" y="5206291"/>
              <a:ext cx="1863398" cy="369332"/>
            </a:xfrm>
            <a:prstGeom prst="rect">
              <a:avLst/>
            </a:prstGeom>
            <a:noFill/>
          </p:spPr>
          <p:txBody>
            <a:bodyPr wrap="none" rtlCol="0">
              <a:spAutoFit/>
            </a:bodyPr>
            <a:lstStyle/>
            <a:p>
              <a:r>
                <a:rPr lang="en-US" i="1" dirty="0" smtClean="0"/>
                <a:t>Unlikely Alliances</a:t>
              </a:r>
              <a:endParaRPr lang="en-US" i="1" dirty="0"/>
            </a:p>
          </p:txBody>
        </p:sp>
        <p:sp>
          <p:nvSpPr>
            <p:cNvPr id="18" name="TextBox 17"/>
            <p:cNvSpPr txBox="1"/>
            <p:nvPr/>
          </p:nvSpPr>
          <p:spPr>
            <a:xfrm>
              <a:off x="2978520" y="4975403"/>
              <a:ext cx="2094569" cy="369332"/>
            </a:xfrm>
            <a:prstGeom prst="rect">
              <a:avLst/>
            </a:prstGeom>
            <a:noFill/>
          </p:spPr>
          <p:txBody>
            <a:bodyPr wrap="none" rtlCol="0">
              <a:spAutoFit/>
            </a:bodyPr>
            <a:lstStyle/>
            <a:p>
              <a:r>
                <a:rPr lang="en-US" i="1" dirty="0" smtClean="0"/>
                <a:t>Sectoral Differences</a:t>
              </a:r>
              <a:endParaRPr lang="en-US" i="1" dirty="0"/>
            </a:p>
          </p:txBody>
        </p:sp>
        <p:sp>
          <p:nvSpPr>
            <p:cNvPr id="19" name="TextBox 18"/>
            <p:cNvSpPr txBox="1"/>
            <p:nvPr/>
          </p:nvSpPr>
          <p:spPr>
            <a:xfrm>
              <a:off x="3501918" y="4072042"/>
              <a:ext cx="1226580" cy="369332"/>
            </a:xfrm>
            <a:prstGeom prst="rect">
              <a:avLst/>
            </a:prstGeom>
            <a:noFill/>
          </p:spPr>
          <p:txBody>
            <a:bodyPr wrap="none" rtlCol="0">
              <a:spAutoFit/>
            </a:bodyPr>
            <a:lstStyle/>
            <a:p>
              <a:r>
                <a:rPr lang="en-US" i="1" dirty="0" smtClean="0"/>
                <a:t>Trade-Offs</a:t>
              </a:r>
              <a:endParaRPr lang="en-US" i="1" dirty="0"/>
            </a:p>
          </p:txBody>
        </p:sp>
        <p:sp>
          <p:nvSpPr>
            <p:cNvPr id="20" name="TextBox 19"/>
            <p:cNvSpPr txBox="1"/>
            <p:nvPr/>
          </p:nvSpPr>
          <p:spPr>
            <a:xfrm>
              <a:off x="4404909" y="1807450"/>
              <a:ext cx="1052329" cy="369332"/>
            </a:xfrm>
            <a:prstGeom prst="rect">
              <a:avLst/>
            </a:prstGeom>
            <a:noFill/>
          </p:spPr>
          <p:txBody>
            <a:bodyPr wrap="none" rtlCol="0">
              <a:spAutoFit/>
            </a:bodyPr>
            <a:lstStyle/>
            <a:p>
              <a:r>
                <a:rPr lang="en-US" i="1" dirty="0" smtClean="0"/>
                <a:t>Tensions</a:t>
              </a:r>
              <a:endParaRPr lang="en-US" i="1" dirty="0"/>
            </a:p>
          </p:txBody>
        </p:sp>
        <p:sp>
          <p:nvSpPr>
            <p:cNvPr id="21" name="TextBox 20"/>
            <p:cNvSpPr txBox="1"/>
            <p:nvPr/>
          </p:nvSpPr>
          <p:spPr>
            <a:xfrm>
              <a:off x="2124220" y="1307664"/>
              <a:ext cx="1302209" cy="369332"/>
            </a:xfrm>
            <a:prstGeom prst="rect">
              <a:avLst/>
            </a:prstGeom>
            <a:noFill/>
          </p:spPr>
          <p:txBody>
            <a:bodyPr wrap="none" rtlCol="0">
              <a:spAutoFit/>
            </a:bodyPr>
            <a:lstStyle/>
            <a:p>
              <a:r>
                <a:rPr lang="en-US" i="1" dirty="0" smtClean="0"/>
                <a:t>Reconciling</a:t>
              </a:r>
              <a:endParaRPr lang="en-US" i="1" dirty="0"/>
            </a:p>
          </p:txBody>
        </p:sp>
        <p:sp>
          <p:nvSpPr>
            <p:cNvPr id="22" name="TextBox 21"/>
            <p:cNvSpPr txBox="1"/>
            <p:nvPr/>
          </p:nvSpPr>
          <p:spPr>
            <a:xfrm>
              <a:off x="5414733" y="4606071"/>
              <a:ext cx="2572915" cy="369332"/>
            </a:xfrm>
            <a:prstGeom prst="rect">
              <a:avLst/>
            </a:prstGeom>
            <a:noFill/>
          </p:spPr>
          <p:txBody>
            <a:bodyPr wrap="none" rtlCol="0">
              <a:spAutoFit/>
            </a:bodyPr>
            <a:lstStyle/>
            <a:p>
              <a:r>
                <a:rPr lang="en-US" i="1" dirty="0" smtClean="0"/>
                <a:t>Finding Common Ground</a:t>
              </a:r>
              <a:endParaRPr lang="en-US" i="1" dirty="0"/>
            </a:p>
          </p:txBody>
        </p:sp>
        <p:sp>
          <p:nvSpPr>
            <p:cNvPr id="23" name="TextBox 22"/>
            <p:cNvSpPr txBox="1"/>
            <p:nvPr/>
          </p:nvSpPr>
          <p:spPr>
            <a:xfrm>
              <a:off x="5577714" y="1335770"/>
              <a:ext cx="1167745" cy="369332"/>
            </a:xfrm>
            <a:prstGeom prst="rect">
              <a:avLst/>
            </a:prstGeom>
            <a:noFill/>
          </p:spPr>
          <p:txBody>
            <a:bodyPr wrap="none" rtlCol="0">
              <a:spAutoFit/>
            </a:bodyPr>
            <a:lstStyle/>
            <a:p>
              <a:r>
                <a:rPr lang="en-US" i="1" dirty="0" smtClean="0"/>
                <a:t>Our Goals</a:t>
              </a:r>
              <a:endParaRPr lang="en-US" i="1" dirty="0"/>
            </a:p>
          </p:txBody>
        </p:sp>
        <p:sp>
          <p:nvSpPr>
            <p:cNvPr id="24" name="TextBox 23"/>
            <p:cNvSpPr txBox="1"/>
            <p:nvPr/>
          </p:nvSpPr>
          <p:spPr>
            <a:xfrm>
              <a:off x="7295188" y="1464405"/>
              <a:ext cx="1577563" cy="369332"/>
            </a:xfrm>
            <a:prstGeom prst="rect">
              <a:avLst/>
            </a:prstGeom>
            <a:noFill/>
          </p:spPr>
          <p:txBody>
            <a:bodyPr wrap="none" rtlCol="0">
              <a:spAutoFit/>
            </a:bodyPr>
            <a:lstStyle/>
            <a:p>
              <a:r>
                <a:rPr lang="en-US" i="1" dirty="0" smtClean="0"/>
                <a:t>Their Interests</a:t>
              </a:r>
              <a:endParaRPr lang="en-US" i="1" dirty="0"/>
            </a:p>
          </p:txBody>
        </p:sp>
        <p:sp>
          <p:nvSpPr>
            <p:cNvPr id="25" name="TextBox 24"/>
            <p:cNvSpPr txBox="1"/>
            <p:nvPr/>
          </p:nvSpPr>
          <p:spPr>
            <a:xfrm>
              <a:off x="5805146" y="5198979"/>
              <a:ext cx="2883434" cy="369332"/>
            </a:xfrm>
            <a:prstGeom prst="rect">
              <a:avLst/>
            </a:prstGeom>
            <a:noFill/>
          </p:spPr>
          <p:txBody>
            <a:bodyPr wrap="none" rtlCol="0">
              <a:spAutoFit/>
            </a:bodyPr>
            <a:lstStyle/>
            <a:p>
              <a:r>
                <a:rPr lang="en-US" i="1" dirty="0" smtClean="0"/>
                <a:t>Cross-Sectoral Collaboration</a:t>
              </a:r>
              <a:endParaRPr lang="en-US" i="1" dirty="0"/>
            </a:p>
          </p:txBody>
        </p:sp>
      </p:grpSp>
      <p:sp>
        <p:nvSpPr>
          <p:cNvPr id="27" name="TextBox 26"/>
          <p:cNvSpPr txBox="1"/>
          <p:nvPr/>
        </p:nvSpPr>
        <p:spPr>
          <a:xfrm>
            <a:off x="3972793" y="2805571"/>
            <a:ext cx="1227067" cy="369332"/>
          </a:xfrm>
          <a:prstGeom prst="rect">
            <a:avLst/>
          </a:prstGeom>
          <a:noFill/>
        </p:spPr>
        <p:txBody>
          <a:bodyPr wrap="none" rtlCol="0">
            <a:spAutoFit/>
          </a:bodyPr>
          <a:lstStyle/>
          <a:p>
            <a:r>
              <a:rPr lang="en-US" i="1" dirty="0" smtClean="0">
                <a:solidFill>
                  <a:srgbClr val="00B0F0"/>
                </a:solidFill>
              </a:rPr>
              <a:t>Integrating</a:t>
            </a:r>
            <a:endParaRPr lang="en-US" i="1" dirty="0">
              <a:solidFill>
                <a:srgbClr val="00B0F0"/>
              </a:solidFill>
            </a:endParaRPr>
          </a:p>
        </p:txBody>
      </p:sp>
      <p:grpSp>
        <p:nvGrpSpPr>
          <p:cNvPr id="36" name="Group 35"/>
          <p:cNvGrpSpPr/>
          <p:nvPr/>
        </p:nvGrpSpPr>
        <p:grpSpPr>
          <a:xfrm>
            <a:off x="2376080" y="2107318"/>
            <a:ext cx="951151" cy="1202725"/>
            <a:chOff x="2376080" y="2107318"/>
            <a:chExt cx="951151" cy="1202725"/>
          </a:xfrm>
        </p:grpSpPr>
        <p:cxnSp>
          <p:nvCxnSpPr>
            <p:cNvPr id="28" name="Straight Connector 27"/>
            <p:cNvCxnSpPr/>
            <p:nvPr/>
          </p:nvCxnSpPr>
          <p:spPr>
            <a:xfrm flipV="1">
              <a:off x="2376080" y="2107318"/>
              <a:ext cx="341769" cy="1202725"/>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29" name="Triangle 28"/>
            <p:cNvSpPr/>
            <p:nvPr/>
          </p:nvSpPr>
          <p:spPr>
            <a:xfrm rot="6379605">
              <a:off x="2693689" y="2147890"/>
              <a:ext cx="579364" cy="687720"/>
            </a:xfrm>
            <a:prstGeom prst="triangle">
              <a:avLst/>
            </a:prstGeom>
            <a:solidFill>
              <a:schemeClr val="accent3">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TextBox 33"/>
            <p:cNvSpPr txBox="1"/>
            <p:nvPr/>
          </p:nvSpPr>
          <p:spPr>
            <a:xfrm rot="1013178">
              <a:off x="2605577" y="2272013"/>
              <a:ext cx="619893" cy="400110"/>
            </a:xfrm>
            <a:prstGeom prst="rect">
              <a:avLst/>
            </a:prstGeom>
            <a:noFill/>
          </p:spPr>
          <p:txBody>
            <a:bodyPr wrap="square" rtlCol="0">
              <a:spAutoFit/>
            </a:bodyPr>
            <a:lstStyle/>
            <a:p>
              <a:r>
                <a:rPr lang="en-US" sz="1000" dirty="0" smtClean="0"/>
                <a:t>I work here!</a:t>
              </a:r>
              <a:endParaRPr lang="en-US" sz="1000" dirty="0"/>
            </a:p>
          </p:txBody>
        </p:sp>
      </p:grpSp>
      <p:grpSp>
        <p:nvGrpSpPr>
          <p:cNvPr id="37" name="Group 36"/>
          <p:cNvGrpSpPr/>
          <p:nvPr/>
        </p:nvGrpSpPr>
        <p:grpSpPr>
          <a:xfrm>
            <a:off x="6764224" y="2101451"/>
            <a:ext cx="951151" cy="1202725"/>
            <a:chOff x="6764224" y="2101451"/>
            <a:chExt cx="951151" cy="1202725"/>
          </a:xfrm>
        </p:grpSpPr>
        <p:cxnSp>
          <p:nvCxnSpPr>
            <p:cNvPr id="32" name="Straight Connector 31"/>
            <p:cNvCxnSpPr/>
            <p:nvPr/>
          </p:nvCxnSpPr>
          <p:spPr>
            <a:xfrm flipV="1">
              <a:off x="6764224" y="2101451"/>
              <a:ext cx="341769" cy="1202725"/>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33" name="Triangle 32"/>
            <p:cNvSpPr/>
            <p:nvPr/>
          </p:nvSpPr>
          <p:spPr>
            <a:xfrm rot="6379605">
              <a:off x="7081833" y="2142023"/>
              <a:ext cx="579364" cy="687720"/>
            </a:xfrm>
            <a:prstGeom prst="triangle">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TextBox 34"/>
            <p:cNvSpPr txBox="1"/>
            <p:nvPr/>
          </p:nvSpPr>
          <p:spPr>
            <a:xfrm rot="1013178">
              <a:off x="6985242" y="2259733"/>
              <a:ext cx="619893" cy="400110"/>
            </a:xfrm>
            <a:prstGeom prst="rect">
              <a:avLst/>
            </a:prstGeom>
            <a:noFill/>
          </p:spPr>
          <p:txBody>
            <a:bodyPr wrap="square" rtlCol="0">
              <a:spAutoFit/>
            </a:bodyPr>
            <a:lstStyle/>
            <a:p>
              <a:r>
                <a:rPr lang="en-US" sz="1000" dirty="0" smtClean="0"/>
                <a:t>I work here!</a:t>
              </a:r>
              <a:endParaRPr lang="en-US" sz="1000" dirty="0"/>
            </a:p>
          </p:txBody>
        </p:sp>
      </p:grpSp>
    </p:spTree>
    <p:extLst>
      <p:ext uri="{BB962C8B-B14F-4D97-AF65-F5344CB8AC3E}">
        <p14:creationId xmlns:p14="http://schemas.microsoft.com/office/powerpoint/2010/main" val="7324841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dissolve">
                                      <p:cBhvr>
                                        <p:cTn id="17" dur="10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dissolve">
                                      <p:cBhvr>
                                        <p:cTn id="22" dur="1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2000"/>
                                        <p:tgtEl>
                                          <p:spTgt spid="1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ssolve">
                                      <p:cBhvr>
                                        <p:cTn id="30" dur="2000"/>
                                        <p:tgtEl>
                                          <p:spTgt spid="9"/>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dissolve">
                                      <p:cBhvr>
                                        <p:cTn id="33" dur="2000"/>
                                        <p:tgtEl>
                                          <p:spTgt spid="12"/>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dissolve">
                                      <p:cBhvr>
                                        <p:cTn id="36" dur="2000"/>
                                        <p:tgtEl>
                                          <p:spTgt spid="13"/>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ssolve">
                                      <p:cBhvr>
                                        <p:cTn id="39" dur="2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dissolve">
                                      <p:cBhvr>
                                        <p:cTn id="44" dur="10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1" nodeType="clickEffect">
                                  <p:stCondLst>
                                    <p:cond delay="0"/>
                                  </p:stCondLst>
                                  <p:iterate type="lt">
                                    <p:tmPct val="0"/>
                                  </p:iterate>
                                  <p:childTnLst>
                                    <p:set>
                                      <p:cBhvr>
                                        <p:cTn id="48" dur="1" fill="hold">
                                          <p:stCondLst>
                                            <p:cond delay="0"/>
                                          </p:stCondLst>
                                        </p:cTn>
                                        <p:tgtEl>
                                          <p:spTgt spid="27"/>
                                        </p:tgtEl>
                                        <p:attrNameLst>
                                          <p:attrName>style.visibility</p:attrName>
                                        </p:attrNameLst>
                                      </p:cBhvr>
                                      <p:to>
                                        <p:strVal val="visible"/>
                                      </p:to>
                                    </p:set>
                                    <p:animEffect transition="in" filter="blinds(horizontal)">
                                      <p:cBhvr>
                                        <p:cTn id="49" dur="10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dissolve">
                                      <p:cBhvr>
                                        <p:cTn id="5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p:bldP spid="2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578"/>
            <a:ext cx="8229600" cy="774598"/>
          </a:xfrm>
        </p:spPr>
        <p:txBody>
          <a:bodyPr>
            <a:normAutofit/>
          </a:bodyPr>
          <a:lstStyle/>
          <a:p>
            <a:r>
              <a:rPr lang="en-US" dirty="0" smtClean="0"/>
              <a:t>The Cautious Path of Progress</a:t>
            </a:r>
            <a:endParaRPr lang="en-US" dirty="0"/>
          </a:p>
        </p:txBody>
      </p:sp>
      <p:grpSp>
        <p:nvGrpSpPr>
          <p:cNvPr id="10" name="Group 9"/>
          <p:cNvGrpSpPr/>
          <p:nvPr/>
        </p:nvGrpSpPr>
        <p:grpSpPr>
          <a:xfrm>
            <a:off x="1300764" y="2936298"/>
            <a:ext cx="1720901" cy="1755078"/>
            <a:chOff x="2211967" y="1417638"/>
            <a:chExt cx="1720901" cy="1755078"/>
          </a:xfrm>
        </p:grpSpPr>
        <p:sp>
          <p:nvSpPr>
            <p:cNvPr id="4" name="Oval 3"/>
            <p:cNvSpPr/>
            <p:nvPr/>
          </p:nvSpPr>
          <p:spPr>
            <a:xfrm>
              <a:off x="2211967" y="1417638"/>
              <a:ext cx="1720901" cy="1755078"/>
            </a:xfrm>
            <a:prstGeom prst="ellipse">
              <a:avLst/>
            </a:prstGeom>
            <a:solidFill>
              <a:srgbClr val="008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 name="TextBox 5"/>
            <p:cNvSpPr txBox="1"/>
            <p:nvPr/>
          </p:nvSpPr>
          <p:spPr>
            <a:xfrm>
              <a:off x="2446635" y="2136473"/>
              <a:ext cx="1251565" cy="323165"/>
            </a:xfrm>
            <a:prstGeom prst="rect">
              <a:avLst/>
            </a:prstGeom>
            <a:noFill/>
          </p:spPr>
          <p:txBody>
            <a:bodyPr wrap="square" rtlCol="0">
              <a:spAutoFit/>
            </a:bodyPr>
            <a:lstStyle/>
            <a:p>
              <a:pPr algn="ctr"/>
              <a:r>
                <a:rPr lang="en-US" sz="1500" b="1" dirty="0" smtClean="0"/>
                <a:t>Conservation</a:t>
              </a:r>
              <a:endParaRPr lang="en-US" sz="1500" b="1" dirty="0"/>
            </a:p>
          </p:txBody>
        </p:sp>
      </p:grpSp>
      <p:grpSp>
        <p:nvGrpSpPr>
          <p:cNvPr id="11" name="Group 10"/>
          <p:cNvGrpSpPr/>
          <p:nvPr/>
        </p:nvGrpSpPr>
        <p:grpSpPr>
          <a:xfrm>
            <a:off x="6270734" y="2936298"/>
            <a:ext cx="1720901" cy="1755078"/>
            <a:chOff x="5043447" y="1417638"/>
            <a:chExt cx="1720901" cy="1755078"/>
          </a:xfrm>
        </p:grpSpPr>
        <p:sp>
          <p:nvSpPr>
            <p:cNvPr id="5" name="Oval 4"/>
            <p:cNvSpPr/>
            <p:nvPr/>
          </p:nvSpPr>
          <p:spPr>
            <a:xfrm>
              <a:off x="5043447" y="1417638"/>
              <a:ext cx="1720901" cy="1755078"/>
            </a:xfrm>
            <a:prstGeom prst="ellipse">
              <a:avLst/>
            </a:prstGeom>
            <a:solidFill>
              <a:schemeClr val="accent2">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7" name="TextBox 6"/>
            <p:cNvSpPr txBox="1"/>
            <p:nvPr/>
          </p:nvSpPr>
          <p:spPr>
            <a:xfrm>
              <a:off x="5278115" y="2133491"/>
              <a:ext cx="1251565" cy="323165"/>
            </a:xfrm>
            <a:prstGeom prst="rect">
              <a:avLst/>
            </a:prstGeom>
            <a:noFill/>
          </p:spPr>
          <p:txBody>
            <a:bodyPr wrap="square" rtlCol="0">
              <a:spAutoFit/>
            </a:bodyPr>
            <a:lstStyle/>
            <a:p>
              <a:pPr algn="ctr"/>
              <a:r>
                <a:rPr lang="en-US" sz="1500" b="1" dirty="0" smtClean="0"/>
                <a:t>Development</a:t>
              </a:r>
              <a:endParaRPr lang="en-US" sz="1500" b="1" dirty="0"/>
            </a:p>
          </p:txBody>
        </p:sp>
      </p:grpSp>
      <p:sp>
        <p:nvSpPr>
          <p:cNvPr id="12" name="TextBox 11"/>
          <p:cNvSpPr txBox="1"/>
          <p:nvPr/>
        </p:nvSpPr>
        <p:spPr>
          <a:xfrm>
            <a:off x="3339362" y="3163751"/>
            <a:ext cx="2611552" cy="461665"/>
          </a:xfrm>
          <a:prstGeom prst="rect">
            <a:avLst/>
          </a:prstGeom>
          <a:noFill/>
        </p:spPr>
        <p:txBody>
          <a:bodyPr wrap="square" rtlCol="0">
            <a:spAutoFit/>
          </a:bodyPr>
          <a:lstStyle/>
          <a:p>
            <a:pPr algn="ctr"/>
            <a:r>
              <a:rPr lang="en-US" sz="2400" b="1" dirty="0" smtClean="0"/>
              <a:t>MULTI</a:t>
            </a:r>
            <a:r>
              <a:rPr lang="en-US" dirty="0" smtClean="0"/>
              <a:t>DISCIPLINARY</a:t>
            </a:r>
            <a:endParaRPr lang="en-US" dirty="0"/>
          </a:p>
        </p:txBody>
      </p:sp>
      <p:grpSp>
        <p:nvGrpSpPr>
          <p:cNvPr id="13" name="Group 12"/>
          <p:cNvGrpSpPr/>
          <p:nvPr/>
        </p:nvGrpSpPr>
        <p:grpSpPr>
          <a:xfrm>
            <a:off x="1300764" y="4881967"/>
            <a:ext cx="1720901" cy="1755078"/>
            <a:chOff x="2211967" y="1417638"/>
            <a:chExt cx="1720901" cy="1755078"/>
          </a:xfrm>
        </p:grpSpPr>
        <p:sp>
          <p:nvSpPr>
            <p:cNvPr id="14" name="Oval 13"/>
            <p:cNvSpPr/>
            <p:nvPr/>
          </p:nvSpPr>
          <p:spPr>
            <a:xfrm>
              <a:off x="2211967" y="1417638"/>
              <a:ext cx="1720901" cy="1755078"/>
            </a:xfrm>
            <a:prstGeom prst="ellipse">
              <a:avLst/>
            </a:prstGeom>
            <a:solidFill>
              <a:srgbClr val="008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5" name="TextBox 14"/>
            <p:cNvSpPr txBox="1"/>
            <p:nvPr/>
          </p:nvSpPr>
          <p:spPr>
            <a:xfrm>
              <a:off x="2446635" y="2136473"/>
              <a:ext cx="1251565" cy="323165"/>
            </a:xfrm>
            <a:prstGeom prst="rect">
              <a:avLst/>
            </a:prstGeom>
            <a:noFill/>
          </p:spPr>
          <p:txBody>
            <a:bodyPr wrap="square" rtlCol="0">
              <a:spAutoFit/>
            </a:bodyPr>
            <a:lstStyle/>
            <a:p>
              <a:pPr algn="ctr"/>
              <a:r>
                <a:rPr lang="en-US" sz="1500" b="1" dirty="0" smtClean="0"/>
                <a:t>Conservation</a:t>
              </a:r>
              <a:endParaRPr lang="en-US" sz="1500" b="1" dirty="0"/>
            </a:p>
          </p:txBody>
        </p:sp>
      </p:grpSp>
      <p:grpSp>
        <p:nvGrpSpPr>
          <p:cNvPr id="16" name="Group 15"/>
          <p:cNvGrpSpPr/>
          <p:nvPr/>
        </p:nvGrpSpPr>
        <p:grpSpPr>
          <a:xfrm>
            <a:off x="6270734" y="4881967"/>
            <a:ext cx="1720901" cy="1755078"/>
            <a:chOff x="5043447" y="1417638"/>
            <a:chExt cx="1720901" cy="1755078"/>
          </a:xfrm>
        </p:grpSpPr>
        <p:sp>
          <p:nvSpPr>
            <p:cNvPr id="17" name="Oval 16"/>
            <p:cNvSpPr/>
            <p:nvPr/>
          </p:nvSpPr>
          <p:spPr>
            <a:xfrm>
              <a:off x="5043447" y="1417638"/>
              <a:ext cx="1720901" cy="1755078"/>
            </a:xfrm>
            <a:prstGeom prst="ellipse">
              <a:avLst/>
            </a:prstGeom>
            <a:solidFill>
              <a:schemeClr val="accent2">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8" name="TextBox 17"/>
            <p:cNvSpPr txBox="1"/>
            <p:nvPr/>
          </p:nvSpPr>
          <p:spPr>
            <a:xfrm>
              <a:off x="5278115" y="2133491"/>
              <a:ext cx="1251565" cy="323165"/>
            </a:xfrm>
            <a:prstGeom prst="rect">
              <a:avLst/>
            </a:prstGeom>
            <a:noFill/>
          </p:spPr>
          <p:txBody>
            <a:bodyPr wrap="square" rtlCol="0">
              <a:spAutoFit/>
            </a:bodyPr>
            <a:lstStyle/>
            <a:p>
              <a:pPr algn="ctr"/>
              <a:r>
                <a:rPr lang="en-US" sz="1500" b="1" dirty="0" smtClean="0"/>
                <a:t>Development</a:t>
              </a:r>
              <a:endParaRPr lang="en-US" sz="1500" b="1" dirty="0"/>
            </a:p>
          </p:txBody>
        </p:sp>
      </p:grpSp>
      <p:sp>
        <p:nvSpPr>
          <p:cNvPr id="19" name="TextBox 18"/>
          <p:cNvSpPr txBox="1"/>
          <p:nvPr/>
        </p:nvSpPr>
        <p:spPr>
          <a:xfrm>
            <a:off x="3339362" y="5099227"/>
            <a:ext cx="2611552" cy="461665"/>
          </a:xfrm>
          <a:prstGeom prst="rect">
            <a:avLst/>
          </a:prstGeom>
          <a:noFill/>
        </p:spPr>
        <p:txBody>
          <a:bodyPr wrap="square" rtlCol="0">
            <a:spAutoFit/>
          </a:bodyPr>
          <a:lstStyle/>
          <a:p>
            <a:pPr algn="ctr"/>
            <a:r>
              <a:rPr lang="en-US" sz="2400" b="1" dirty="0" smtClean="0"/>
              <a:t>INTER</a:t>
            </a:r>
            <a:r>
              <a:rPr lang="en-US" dirty="0" smtClean="0"/>
              <a:t>DISCIPLINARY</a:t>
            </a:r>
            <a:endParaRPr lang="en-US" dirty="0"/>
          </a:p>
        </p:txBody>
      </p:sp>
      <p:sp>
        <p:nvSpPr>
          <p:cNvPr id="22" name="TextBox 21"/>
          <p:cNvSpPr txBox="1"/>
          <p:nvPr/>
        </p:nvSpPr>
        <p:spPr>
          <a:xfrm>
            <a:off x="4081442" y="3444959"/>
            <a:ext cx="1127392" cy="769441"/>
          </a:xfrm>
          <a:prstGeom prst="rect">
            <a:avLst/>
          </a:prstGeom>
          <a:noFill/>
        </p:spPr>
        <p:txBody>
          <a:bodyPr wrap="square" rtlCol="0">
            <a:spAutoFit/>
          </a:bodyPr>
          <a:lstStyle/>
          <a:p>
            <a:pPr algn="ctr"/>
            <a:r>
              <a:rPr lang="en-US" sz="4400" b="1" dirty="0" smtClean="0"/>
              <a:t>+</a:t>
            </a:r>
            <a:endParaRPr lang="en-US" sz="4400" b="1" dirty="0"/>
          </a:p>
        </p:txBody>
      </p:sp>
      <p:grpSp>
        <p:nvGrpSpPr>
          <p:cNvPr id="20" name="Group 19"/>
          <p:cNvGrpSpPr/>
          <p:nvPr/>
        </p:nvGrpSpPr>
        <p:grpSpPr>
          <a:xfrm>
            <a:off x="1285934" y="1059256"/>
            <a:ext cx="1720901" cy="1755078"/>
            <a:chOff x="2211967" y="1417638"/>
            <a:chExt cx="1720901" cy="1755078"/>
          </a:xfrm>
        </p:grpSpPr>
        <p:sp>
          <p:nvSpPr>
            <p:cNvPr id="21" name="Oval 20"/>
            <p:cNvSpPr/>
            <p:nvPr/>
          </p:nvSpPr>
          <p:spPr>
            <a:xfrm>
              <a:off x="2211967" y="1417638"/>
              <a:ext cx="1720901" cy="1755078"/>
            </a:xfrm>
            <a:prstGeom prst="ellipse">
              <a:avLst/>
            </a:prstGeom>
            <a:solidFill>
              <a:srgbClr val="008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3" name="TextBox 22"/>
            <p:cNvSpPr txBox="1"/>
            <p:nvPr/>
          </p:nvSpPr>
          <p:spPr>
            <a:xfrm>
              <a:off x="2446635" y="2136473"/>
              <a:ext cx="1251565" cy="323165"/>
            </a:xfrm>
            <a:prstGeom prst="rect">
              <a:avLst/>
            </a:prstGeom>
            <a:noFill/>
          </p:spPr>
          <p:txBody>
            <a:bodyPr wrap="square" rtlCol="0">
              <a:spAutoFit/>
            </a:bodyPr>
            <a:lstStyle/>
            <a:p>
              <a:pPr algn="ctr"/>
              <a:r>
                <a:rPr lang="en-US" sz="1500" b="1" dirty="0" smtClean="0"/>
                <a:t>Conservation</a:t>
              </a:r>
              <a:endParaRPr lang="en-US" sz="1500" b="1" dirty="0"/>
            </a:p>
          </p:txBody>
        </p:sp>
      </p:grpSp>
      <p:grpSp>
        <p:nvGrpSpPr>
          <p:cNvPr id="24" name="Group 23"/>
          <p:cNvGrpSpPr/>
          <p:nvPr/>
        </p:nvGrpSpPr>
        <p:grpSpPr>
          <a:xfrm>
            <a:off x="6255904" y="1059256"/>
            <a:ext cx="1720901" cy="1755078"/>
            <a:chOff x="5043447" y="1417638"/>
            <a:chExt cx="1720901" cy="1755078"/>
          </a:xfrm>
        </p:grpSpPr>
        <p:sp>
          <p:nvSpPr>
            <p:cNvPr id="25" name="Oval 24"/>
            <p:cNvSpPr/>
            <p:nvPr/>
          </p:nvSpPr>
          <p:spPr>
            <a:xfrm>
              <a:off x="5043447" y="1417638"/>
              <a:ext cx="1720901" cy="1755078"/>
            </a:xfrm>
            <a:prstGeom prst="ellipse">
              <a:avLst/>
            </a:prstGeom>
            <a:solidFill>
              <a:schemeClr val="accent2">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26" name="TextBox 25"/>
            <p:cNvSpPr txBox="1"/>
            <p:nvPr/>
          </p:nvSpPr>
          <p:spPr>
            <a:xfrm>
              <a:off x="5278115" y="2133491"/>
              <a:ext cx="1251565" cy="323165"/>
            </a:xfrm>
            <a:prstGeom prst="rect">
              <a:avLst/>
            </a:prstGeom>
            <a:noFill/>
          </p:spPr>
          <p:txBody>
            <a:bodyPr wrap="square" rtlCol="0">
              <a:spAutoFit/>
            </a:bodyPr>
            <a:lstStyle/>
            <a:p>
              <a:pPr algn="ctr"/>
              <a:r>
                <a:rPr lang="en-US" sz="1500" b="1" dirty="0" smtClean="0"/>
                <a:t>Development</a:t>
              </a:r>
              <a:endParaRPr lang="en-US" sz="1500" b="1" dirty="0"/>
            </a:p>
          </p:txBody>
        </p:sp>
      </p:grpSp>
      <p:sp>
        <p:nvSpPr>
          <p:cNvPr id="27" name="TextBox 26"/>
          <p:cNvSpPr txBox="1"/>
          <p:nvPr/>
        </p:nvSpPr>
        <p:spPr>
          <a:xfrm>
            <a:off x="3339362" y="1332131"/>
            <a:ext cx="2611552" cy="369332"/>
          </a:xfrm>
          <a:prstGeom prst="rect">
            <a:avLst/>
          </a:prstGeom>
          <a:noFill/>
        </p:spPr>
        <p:txBody>
          <a:bodyPr wrap="square" rtlCol="0">
            <a:spAutoFit/>
          </a:bodyPr>
          <a:lstStyle/>
          <a:p>
            <a:pPr algn="ctr"/>
            <a:r>
              <a:rPr lang="en-US" dirty="0" smtClean="0"/>
              <a:t>INDEPENDENT</a:t>
            </a:r>
            <a:endParaRPr lang="en-US" dirty="0"/>
          </a:p>
        </p:txBody>
      </p:sp>
      <p:sp>
        <p:nvSpPr>
          <p:cNvPr id="3" name="TextBox 2"/>
          <p:cNvSpPr txBox="1"/>
          <p:nvPr/>
        </p:nvSpPr>
        <p:spPr>
          <a:xfrm>
            <a:off x="3692638" y="4172067"/>
            <a:ext cx="1905000" cy="338554"/>
          </a:xfrm>
          <a:prstGeom prst="rect">
            <a:avLst/>
          </a:prstGeom>
          <a:noFill/>
        </p:spPr>
        <p:txBody>
          <a:bodyPr wrap="square" rtlCol="0">
            <a:spAutoFit/>
          </a:bodyPr>
          <a:lstStyle/>
          <a:p>
            <a:pPr algn="ctr"/>
            <a:r>
              <a:rPr lang="en-US" sz="1600" b="1" i="1" dirty="0" smtClean="0">
                <a:solidFill>
                  <a:srgbClr val="800000"/>
                </a:solidFill>
              </a:rPr>
              <a:t>Add &amp; Cooperate</a:t>
            </a:r>
            <a:endParaRPr lang="en-US" sz="1600" b="1" i="1" dirty="0">
              <a:solidFill>
                <a:srgbClr val="800000"/>
              </a:solidFill>
            </a:endParaRPr>
          </a:p>
        </p:txBody>
      </p:sp>
      <p:sp>
        <p:nvSpPr>
          <p:cNvPr id="28" name="TextBox 27"/>
          <p:cNvSpPr txBox="1"/>
          <p:nvPr/>
        </p:nvSpPr>
        <p:spPr>
          <a:xfrm>
            <a:off x="3572694" y="1913608"/>
            <a:ext cx="2144889" cy="338554"/>
          </a:xfrm>
          <a:prstGeom prst="rect">
            <a:avLst/>
          </a:prstGeom>
          <a:noFill/>
          <a:ln>
            <a:noFill/>
          </a:ln>
        </p:spPr>
        <p:txBody>
          <a:bodyPr wrap="square" rtlCol="0">
            <a:spAutoFit/>
          </a:bodyPr>
          <a:lstStyle/>
          <a:p>
            <a:pPr algn="ctr"/>
            <a:r>
              <a:rPr lang="en-US" sz="1600" b="1" i="1" dirty="0" smtClean="0">
                <a:solidFill>
                  <a:srgbClr val="800000"/>
                </a:solidFill>
              </a:rPr>
              <a:t>Observe &amp; Comment</a:t>
            </a:r>
            <a:endParaRPr lang="en-US" sz="1600" b="1" i="1" dirty="0">
              <a:solidFill>
                <a:srgbClr val="800000"/>
              </a:solidFill>
            </a:endParaRPr>
          </a:p>
        </p:txBody>
      </p:sp>
      <p:sp>
        <p:nvSpPr>
          <p:cNvPr id="29" name="TextBox 28"/>
          <p:cNvSpPr txBox="1"/>
          <p:nvPr/>
        </p:nvSpPr>
        <p:spPr>
          <a:xfrm>
            <a:off x="3391237" y="5920985"/>
            <a:ext cx="2507802" cy="338554"/>
          </a:xfrm>
          <a:prstGeom prst="rect">
            <a:avLst/>
          </a:prstGeom>
          <a:noFill/>
        </p:spPr>
        <p:txBody>
          <a:bodyPr wrap="square" rtlCol="0">
            <a:spAutoFit/>
          </a:bodyPr>
          <a:lstStyle/>
          <a:p>
            <a:pPr algn="ctr"/>
            <a:r>
              <a:rPr lang="en-US" sz="1600" b="1" i="1" dirty="0" smtClean="0">
                <a:solidFill>
                  <a:srgbClr val="800000"/>
                </a:solidFill>
              </a:rPr>
              <a:t>Synthesize &amp; Integrate</a:t>
            </a:r>
            <a:endParaRPr lang="en-US" sz="1600" b="1" i="1" dirty="0">
              <a:solidFill>
                <a:srgbClr val="800000"/>
              </a:solidFill>
            </a:endParaRPr>
          </a:p>
        </p:txBody>
      </p:sp>
    </p:spTree>
    <p:extLst>
      <p:ext uri="{BB962C8B-B14F-4D97-AF65-F5344CB8AC3E}">
        <p14:creationId xmlns:p14="http://schemas.microsoft.com/office/powerpoint/2010/main" val="379951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1000"/>
                                        <p:tgtEl>
                                          <p:spTgt spid="27"/>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dissolve">
                                      <p:cBhvr>
                                        <p:cTn id="11" dur="1000"/>
                                        <p:tgtEl>
                                          <p:spTgt spid="28"/>
                                        </p:tgtEl>
                                      </p:cBhvr>
                                    </p:animEffect>
                                  </p:childTnLst>
                                </p:cTn>
                              </p:par>
                            </p:childTnLst>
                          </p:cTn>
                        </p:par>
                        <p:par>
                          <p:cTn id="12" fill="hold">
                            <p:stCondLst>
                              <p:cond delay="2000"/>
                            </p:stCondLst>
                            <p:childTnLst>
                              <p:par>
                                <p:cTn id="13" presetID="9"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dissolve">
                                      <p:cBhvr>
                                        <p:cTn id="15" dur="1000"/>
                                        <p:tgtEl>
                                          <p:spTgt spid="20"/>
                                        </p:tgtEl>
                                      </p:cBhvr>
                                    </p:animEffect>
                                  </p:childTnLst>
                                </p:cTn>
                              </p:par>
                              <p:par>
                                <p:cTn id="16" presetID="9"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1000"/>
                                        <p:tgtEl>
                                          <p:spTgt spid="24"/>
                                        </p:tgtEl>
                                      </p:cBhvr>
                                    </p:animEffect>
                                  </p:childTnLst>
                                </p:cTn>
                              </p:par>
                              <p:par>
                                <p:cTn id="19" presetID="9"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dissolve">
                                      <p:cBhvr>
                                        <p:cTn id="21" dur="1000"/>
                                        <p:tgtEl>
                                          <p:spTgt spid="24"/>
                                        </p:tgtEl>
                                      </p:cBhvr>
                                    </p:animEffect>
                                  </p:childTnLst>
                                </p:cTn>
                              </p:par>
                              <p:par>
                                <p:cTn id="22" presetID="9"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dissolve">
                                      <p:cBhvr>
                                        <p:cTn id="24" dur="10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1"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dissolve">
                                      <p:cBhvr>
                                        <p:cTn id="29" dur="1000"/>
                                        <p:tgtEl>
                                          <p:spTgt spid="12"/>
                                        </p:tgtEl>
                                      </p:cBhvr>
                                    </p:animEffect>
                                  </p:childTnLst>
                                </p:cTn>
                              </p:par>
                            </p:childTnLst>
                          </p:cTn>
                        </p:par>
                        <p:par>
                          <p:cTn id="30" fill="hold">
                            <p:stCondLst>
                              <p:cond delay="1000"/>
                            </p:stCondLst>
                            <p:childTnLst>
                              <p:par>
                                <p:cTn id="31" presetID="9"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dissolve">
                                      <p:cBhvr>
                                        <p:cTn id="33" dur="1000"/>
                                        <p:tgtEl>
                                          <p:spTgt spid="3"/>
                                        </p:tgtEl>
                                      </p:cBhvr>
                                    </p:animEffect>
                                  </p:childTnLst>
                                </p:cTn>
                              </p:par>
                            </p:childTnLst>
                          </p:cTn>
                        </p:par>
                        <p:par>
                          <p:cTn id="34" fill="hold">
                            <p:stCondLst>
                              <p:cond delay="2000"/>
                            </p:stCondLst>
                            <p:childTnLst>
                              <p:par>
                                <p:cTn id="35" presetID="9" presetClass="entr" presetSubtype="0"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1000"/>
                                        <p:tgtEl>
                                          <p:spTgt spid="10"/>
                                        </p:tgtEl>
                                      </p:cBhvr>
                                    </p:animEffect>
                                  </p:childTnLst>
                                </p:cTn>
                              </p:par>
                            </p:childTnLst>
                          </p:cTn>
                        </p:par>
                        <p:par>
                          <p:cTn id="38" fill="hold">
                            <p:stCondLst>
                              <p:cond delay="3000"/>
                            </p:stCondLst>
                            <p:childTnLst>
                              <p:par>
                                <p:cTn id="39" presetID="9" presetClass="entr" presetSubtype="0"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dissolve">
                                      <p:cBhvr>
                                        <p:cTn id="41" dur="1000"/>
                                        <p:tgtEl>
                                          <p:spTgt spid="22"/>
                                        </p:tgtEl>
                                      </p:cBhvr>
                                    </p:animEffect>
                                  </p:childTnLst>
                                </p:cTn>
                              </p:par>
                            </p:childTnLst>
                          </p:cTn>
                        </p:par>
                        <p:par>
                          <p:cTn id="42" fill="hold">
                            <p:stCondLst>
                              <p:cond delay="4000"/>
                            </p:stCondLst>
                            <p:childTnLst>
                              <p:par>
                                <p:cTn id="43" presetID="9" presetClass="entr" presetSubtype="0"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dissolve">
                                      <p:cBhvr>
                                        <p:cTn id="45" dur="1000"/>
                                        <p:tgtEl>
                                          <p:spTgt spid="11"/>
                                        </p:tgtEl>
                                      </p:cBhvr>
                                    </p:animEffect>
                                  </p:childTnLst>
                                </p:cTn>
                              </p:par>
                            </p:childTnLst>
                          </p:cTn>
                        </p:par>
                        <p:par>
                          <p:cTn id="46" fill="hold">
                            <p:stCondLst>
                              <p:cond delay="5000"/>
                            </p:stCondLst>
                            <p:childTnLst>
                              <p:par>
                                <p:cTn id="47" presetID="0" presetClass="path" presetSubtype="0" accel="50000" decel="50000" fill="hold" nodeType="afterEffect">
                                  <p:stCondLst>
                                    <p:cond delay="0"/>
                                  </p:stCondLst>
                                  <p:childTnLst>
                                    <p:animMotion origin="layout" path="M 2.14869E-6 3.79454E-7 L 0.09692 -0.00208 " pathEditMode="relative" ptsTypes="AA">
                                      <p:cBhvr>
                                        <p:cTn id="48" dur="3000" fill="hold"/>
                                        <p:tgtEl>
                                          <p:spTgt spid="10"/>
                                        </p:tgtEl>
                                        <p:attrNameLst>
                                          <p:attrName>ppt_x</p:attrName>
                                          <p:attrName>ppt_y</p:attrName>
                                        </p:attrNameLst>
                                      </p:cBhvr>
                                    </p:animMotion>
                                  </p:childTnLst>
                                </p:cTn>
                              </p:par>
                              <p:par>
                                <p:cTn id="49" presetID="0" presetClass="path" presetSubtype="0" accel="50000" decel="50000" fill="hold" nodeType="withEffect">
                                  <p:stCondLst>
                                    <p:cond delay="0"/>
                                  </p:stCondLst>
                                  <p:childTnLst>
                                    <p:animMotion origin="layout" path="M 0.00017 0.00023 L -0.10127 0.00023 " pathEditMode="relative" ptsTypes="AA">
                                      <p:cBhvr>
                                        <p:cTn id="50" dur="3000" fill="hold"/>
                                        <p:tgtEl>
                                          <p:spTgt spid="11"/>
                                        </p:tgtEl>
                                        <p:attrNameLst>
                                          <p:attrName>ppt_x</p:attrName>
                                          <p:attrName>ppt_y</p:attrName>
                                        </p:attrNameLst>
                                      </p:cBhvr>
                                    </p:animMotion>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1"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dissolve">
                                      <p:cBhvr>
                                        <p:cTn id="55" dur="1000"/>
                                        <p:tgtEl>
                                          <p:spTgt spid="19"/>
                                        </p:tgtEl>
                                      </p:cBhvr>
                                    </p:animEffect>
                                  </p:childTnLst>
                                </p:cTn>
                              </p:par>
                            </p:childTnLst>
                          </p:cTn>
                        </p:par>
                        <p:par>
                          <p:cTn id="56" fill="hold">
                            <p:stCondLst>
                              <p:cond delay="1000"/>
                            </p:stCondLst>
                            <p:childTnLst>
                              <p:par>
                                <p:cTn id="57" presetID="9"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dissolve">
                                      <p:cBhvr>
                                        <p:cTn id="59" dur="1000"/>
                                        <p:tgtEl>
                                          <p:spTgt spid="29"/>
                                        </p:tgtEl>
                                      </p:cBhvr>
                                    </p:animEffect>
                                  </p:childTnLst>
                                </p:cTn>
                              </p:par>
                            </p:childTnLst>
                          </p:cTn>
                        </p:par>
                        <p:par>
                          <p:cTn id="60" fill="hold">
                            <p:stCondLst>
                              <p:cond delay="2000"/>
                            </p:stCondLst>
                            <p:childTnLst>
                              <p:par>
                                <p:cTn id="61" presetID="9" presetClass="entr" presetSubtype="0" fill="hold"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dissolve">
                                      <p:cBhvr>
                                        <p:cTn id="63" dur="1000"/>
                                        <p:tgtEl>
                                          <p:spTgt spid="13"/>
                                        </p:tgtEl>
                                      </p:cBhvr>
                                    </p:animEffect>
                                  </p:childTnLst>
                                </p:cTn>
                              </p:par>
                              <p:par>
                                <p:cTn id="64" presetID="9" presetClass="entr" presetSubtype="0"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dissolve">
                                      <p:cBhvr>
                                        <p:cTn id="66" dur="1000"/>
                                        <p:tgtEl>
                                          <p:spTgt spid="16"/>
                                        </p:tgtEl>
                                      </p:cBhvr>
                                    </p:animEffect>
                                  </p:childTnLst>
                                </p:cTn>
                              </p:par>
                            </p:childTnLst>
                          </p:cTn>
                        </p:par>
                        <p:par>
                          <p:cTn id="67" fill="hold">
                            <p:stCondLst>
                              <p:cond delay="3000"/>
                            </p:stCondLst>
                            <p:childTnLst>
                              <p:par>
                                <p:cTn id="68" presetID="0" presetClass="path" presetSubtype="0" accel="50000" decel="50000" fill="hold" nodeType="afterEffect">
                                  <p:stCondLst>
                                    <p:cond delay="0"/>
                                  </p:stCondLst>
                                  <p:childTnLst>
                                    <p:animMotion origin="layout" path="M -1.11111E-6 1.85185E-6 L -0.2059 0.00069 " pathEditMode="relative" rAng="0" ptsTypes="AA">
                                      <p:cBhvr>
                                        <p:cTn id="69" dur="3000" fill="hold"/>
                                        <p:tgtEl>
                                          <p:spTgt spid="16"/>
                                        </p:tgtEl>
                                        <p:attrNameLst>
                                          <p:attrName>ppt_x</p:attrName>
                                          <p:attrName>ppt_y</p:attrName>
                                        </p:attrNameLst>
                                      </p:cBhvr>
                                      <p:rCtr x="-10295" y="23"/>
                                    </p:animMotion>
                                  </p:childTnLst>
                                </p:cTn>
                              </p:par>
                              <p:par>
                                <p:cTn id="70" presetID="0" presetClass="path" presetSubtype="0" accel="50000" decel="50000" fill="hold" nodeType="withEffect">
                                  <p:stCondLst>
                                    <p:cond delay="0"/>
                                  </p:stCondLst>
                                  <p:childTnLst>
                                    <p:animMotion origin="layout" path="M -4.72222E-6 1.85185E-6 L 0.19966 0.00046 " pathEditMode="relative" rAng="0" ptsTypes="AA">
                                      <p:cBhvr>
                                        <p:cTn id="71" dur="3000" fill="hold"/>
                                        <p:tgtEl>
                                          <p:spTgt spid="13"/>
                                        </p:tgtEl>
                                        <p:attrNameLst>
                                          <p:attrName>ppt_x</p:attrName>
                                          <p:attrName>ppt_y</p:attrName>
                                        </p:attrNameLst>
                                      </p:cBhvr>
                                      <p:rCtr x="9983"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19" grpId="1"/>
      <p:bldP spid="22" grpId="0"/>
      <p:bldP spid="27" grpId="0"/>
      <p:bldP spid="3"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922" y="150384"/>
            <a:ext cx="8229600" cy="1143000"/>
          </a:xfrm>
        </p:spPr>
        <p:txBody>
          <a:bodyPr>
            <a:normAutofit/>
          </a:bodyPr>
          <a:lstStyle/>
          <a:p>
            <a:r>
              <a:rPr lang="en-US" dirty="0" smtClean="0"/>
              <a:t>The Interdisciplinary Appeal</a:t>
            </a:r>
            <a:endParaRPr lang="en-US" dirty="0"/>
          </a:p>
        </p:txBody>
      </p:sp>
      <p:sp>
        <p:nvSpPr>
          <p:cNvPr id="3" name="Content Placeholder 2"/>
          <p:cNvSpPr>
            <a:spLocks noGrp="1"/>
          </p:cNvSpPr>
          <p:nvPr>
            <p:ph idx="1"/>
          </p:nvPr>
        </p:nvSpPr>
        <p:spPr>
          <a:xfrm>
            <a:off x="290509" y="2408684"/>
            <a:ext cx="8432800" cy="536725"/>
          </a:xfrm>
        </p:spPr>
        <p:txBody>
          <a:bodyPr>
            <a:noAutofit/>
          </a:bodyPr>
          <a:lstStyle/>
          <a:p>
            <a:r>
              <a:rPr lang="en-US" sz="2200" dirty="0" smtClean="0"/>
              <a:t>Integrate </a:t>
            </a:r>
            <a:r>
              <a:rPr lang="en-US" sz="2200" u="sng" dirty="0"/>
              <a:t>s</a:t>
            </a:r>
            <a:r>
              <a:rPr lang="en-US" sz="2200" u="sng" dirty="0" smtClean="0"/>
              <a:t>elect</a:t>
            </a:r>
            <a:r>
              <a:rPr lang="en-US" sz="2200" dirty="0" smtClean="0"/>
              <a:t> practices, methods or principles into our own business and program models</a:t>
            </a:r>
          </a:p>
        </p:txBody>
      </p:sp>
      <p:grpSp>
        <p:nvGrpSpPr>
          <p:cNvPr id="18" name="Group 17"/>
          <p:cNvGrpSpPr/>
          <p:nvPr/>
        </p:nvGrpSpPr>
        <p:grpSpPr>
          <a:xfrm>
            <a:off x="3470445" y="1173224"/>
            <a:ext cx="2130777" cy="1086567"/>
            <a:chOff x="3119076" y="1745663"/>
            <a:chExt cx="3353549" cy="1783615"/>
          </a:xfrm>
        </p:grpSpPr>
        <p:sp>
          <p:nvSpPr>
            <p:cNvPr id="11" name="Oval 10"/>
            <p:cNvSpPr/>
            <p:nvPr/>
          </p:nvSpPr>
          <p:spPr>
            <a:xfrm>
              <a:off x="4466765" y="1745663"/>
              <a:ext cx="1798118" cy="1783615"/>
            </a:xfrm>
            <a:prstGeom prst="ellipse">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p:nvSpPr>
          <p:spPr>
            <a:xfrm>
              <a:off x="3192084" y="1745663"/>
              <a:ext cx="1798118" cy="1783615"/>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6" name="TextBox 15"/>
            <p:cNvSpPr txBox="1"/>
            <p:nvPr/>
          </p:nvSpPr>
          <p:spPr>
            <a:xfrm>
              <a:off x="3119076" y="2399032"/>
              <a:ext cx="1908627" cy="454698"/>
            </a:xfrm>
            <a:prstGeom prst="rect">
              <a:avLst/>
            </a:prstGeom>
            <a:noFill/>
          </p:spPr>
          <p:txBody>
            <a:bodyPr wrap="square" rtlCol="0">
              <a:spAutoFit/>
            </a:bodyPr>
            <a:lstStyle/>
            <a:p>
              <a:pPr algn="ctr"/>
              <a:r>
                <a:rPr lang="en-US" sz="1200" b="1" dirty="0" smtClean="0"/>
                <a:t>Conservation</a:t>
              </a:r>
              <a:endParaRPr lang="en-US" sz="1200" b="1" dirty="0"/>
            </a:p>
          </p:txBody>
        </p:sp>
        <p:sp>
          <p:nvSpPr>
            <p:cNvPr id="17" name="TextBox 16"/>
            <p:cNvSpPr txBox="1"/>
            <p:nvPr/>
          </p:nvSpPr>
          <p:spPr>
            <a:xfrm>
              <a:off x="4598874" y="2399032"/>
              <a:ext cx="1873751" cy="454698"/>
            </a:xfrm>
            <a:prstGeom prst="rect">
              <a:avLst/>
            </a:prstGeom>
            <a:noFill/>
          </p:spPr>
          <p:txBody>
            <a:bodyPr wrap="square" rtlCol="0">
              <a:spAutoFit/>
            </a:bodyPr>
            <a:lstStyle/>
            <a:p>
              <a:pPr algn="ctr"/>
              <a:r>
                <a:rPr lang="en-US" sz="1200" b="1" dirty="0" smtClean="0"/>
                <a:t>Development</a:t>
              </a:r>
              <a:endParaRPr lang="en-US" sz="1200" b="1" dirty="0"/>
            </a:p>
          </p:txBody>
        </p:sp>
      </p:grpSp>
      <p:sp>
        <p:nvSpPr>
          <p:cNvPr id="9" name="Content Placeholder 2"/>
          <p:cNvSpPr txBox="1">
            <a:spLocks/>
          </p:cNvSpPr>
          <p:nvPr/>
        </p:nvSpPr>
        <p:spPr>
          <a:xfrm>
            <a:off x="290509" y="3489471"/>
            <a:ext cx="8229600" cy="81475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smtClean="0"/>
              <a:t>Focus the bulk </a:t>
            </a:r>
            <a:r>
              <a:rPr lang="en-US" sz="2200" dirty="0"/>
              <a:t>of our </a:t>
            </a:r>
            <a:r>
              <a:rPr lang="en-US" sz="2200" dirty="0" smtClean="0"/>
              <a:t>organizational attention </a:t>
            </a:r>
            <a:r>
              <a:rPr lang="en-US" sz="2200" dirty="0"/>
              <a:t>and resources </a:t>
            </a:r>
            <a:r>
              <a:rPr lang="en-US" sz="2200" dirty="0" smtClean="0"/>
              <a:t>in </a:t>
            </a:r>
            <a:r>
              <a:rPr lang="en-US" sz="2200" dirty="0"/>
              <a:t>areas </a:t>
            </a:r>
            <a:r>
              <a:rPr lang="en-US" sz="2200" dirty="0" smtClean="0"/>
              <a:t>comfortably within </a:t>
            </a:r>
            <a:r>
              <a:rPr lang="en-US" sz="2200" dirty="0"/>
              <a:t>our disciplinary depth</a:t>
            </a:r>
          </a:p>
        </p:txBody>
      </p:sp>
      <p:sp>
        <p:nvSpPr>
          <p:cNvPr id="10" name="Content Placeholder 2"/>
          <p:cNvSpPr txBox="1">
            <a:spLocks/>
          </p:cNvSpPr>
          <p:nvPr/>
        </p:nvSpPr>
        <p:spPr>
          <a:xfrm>
            <a:off x="290509" y="4585147"/>
            <a:ext cx="8229600" cy="81475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Respond to market </a:t>
            </a:r>
            <a:r>
              <a:rPr lang="en-US" sz="2200" dirty="0" smtClean="0"/>
              <a:t>incentives </a:t>
            </a:r>
            <a:r>
              <a:rPr lang="en-US" sz="2200" dirty="0"/>
              <a:t>and opportunities </a:t>
            </a:r>
            <a:r>
              <a:rPr lang="en-US" sz="2200" dirty="0" smtClean="0"/>
              <a:t>to “integrate” our programming while protecting </a:t>
            </a:r>
            <a:r>
              <a:rPr lang="en-US" sz="2200" dirty="0"/>
              <a:t>and </a:t>
            </a:r>
            <a:r>
              <a:rPr lang="en-US" sz="2200" dirty="0" smtClean="0"/>
              <a:t>preserving </a:t>
            </a:r>
            <a:r>
              <a:rPr lang="en-US" sz="2200" dirty="0"/>
              <a:t>what </a:t>
            </a:r>
            <a:r>
              <a:rPr lang="en-US" sz="2200" dirty="0" smtClean="0"/>
              <a:t>we feel proprietary to our own organizations, </a:t>
            </a:r>
            <a:r>
              <a:rPr lang="en-US" sz="2200" dirty="0"/>
              <a:t>distinguishing (marketable), and ultimately supportive of revenue</a:t>
            </a:r>
          </a:p>
        </p:txBody>
      </p:sp>
      <p:sp>
        <p:nvSpPr>
          <p:cNvPr id="14" name="Content Placeholder 2"/>
          <p:cNvSpPr txBox="1">
            <a:spLocks/>
          </p:cNvSpPr>
          <p:nvPr/>
        </p:nvSpPr>
        <p:spPr>
          <a:xfrm>
            <a:off x="290508" y="4191334"/>
            <a:ext cx="8620662" cy="81475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smtClean="0"/>
              <a:t>Coordinate, adopt and adapt, without expectation to blend or replicate</a:t>
            </a:r>
            <a:endParaRPr lang="en-US" sz="2200" dirty="0"/>
          </a:p>
        </p:txBody>
      </p:sp>
      <p:sp>
        <p:nvSpPr>
          <p:cNvPr id="13" name="Content Placeholder 2"/>
          <p:cNvSpPr txBox="1">
            <a:spLocks/>
          </p:cNvSpPr>
          <p:nvPr/>
        </p:nvSpPr>
        <p:spPr>
          <a:xfrm>
            <a:off x="290509" y="3113926"/>
            <a:ext cx="8432800" cy="53672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smtClean="0"/>
              <a:t>Negotiate periodic, geographic-dependent divisions of labor</a:t>
            </a:r>
          </a:p>
        </p:txBody>
      </p:sp>
      <p:sp>
        <p:nvSpPr>
          <p:cNvPr id="15" name="Title 1"/>
          <p:cNvSpPr txBox="1">
            <a:spLocks/>
          </p:cNvSpPr>
          <p:nvPr/>
        </p:nvSpPr>
        <p:spPr>
          <a:xfrm>
            <a:off x="406922" y="5904216"/>
            <a:ext cx="8229600" cy="7884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i="1" dirty="0" smtClean="0">
                <a:solidFill>
                  <a:srgbClr val="800000"/>
                </a:solidFill>
              </a:rPr>
              <a:t>It stretches and includes us, without threatening us.</a:t>
            </a:r>
            <a:endParaRPr lang="en-US" sz="2400" i="1" dirty="0">
              <a:solidFill>
                <a:srgbClr val="800000"/>
              </a:solidFill>
            </a:endParaRPr>
          </a:p>
        </p:txBody>
      </p:sp>
    </p:spTree>
    <p:extLst>
      <p:ext uri="{BB962C8B-B14F-4D97-AF65-F5344CB8AC3E}">
        <p14:creationId xmlns:p14="http://schemas.microsoft.com/office/powerpoint/2010/main" val="54334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blinds(horizontal)">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dissolve">
                                      <p:cBhvr>
                                        <p:cTn id="3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P spid="14" grpId="0"/>
      <p:bldP spid="13" grpId="0" build="p"/>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452885" y="2381349"/>
            <a:ext cx="8229600" cy="51143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Remain still </a:t>
            </a:r>
            <a:r>
              <a:rPr lang="en-US" sz="2000" dirty="0" smtClean="0"/>
              <a:t>reflexively boundaried and at the center of our own worldviews and working models </a:t>
            </a:r>
          </a:p>
          <a:p>
            <a:endParaRPr lang="en-US" sz="2000" dirty="0" smtClean="0"/>
          </a:p>
          <a:p>
            <a:endParaRPr lang="en-US" sz="2000" dirty="0" smtClean="0"/>
          </a:p>
          <a:p>
            <a:endParaRPr lang="en-US" sz="2000" dirty="0" smtClean="0"/>
          </a:p>
        </p:txBody>
      </p:sp>
      <p:sp>
        <p:nvSpPr>
          <p:cNvPr id="12" name="Content Placeholder 2"/>
          <p:cNvSpPr txBox="1">
            <a:spLocks/>
          </p:cNvSpPr>
          <p:nvPr/>
        </p:nvSpPr>
        <p:spPr>
          <a:xfrm>
            <a:off x="452885" y="3031092"/>
            <a:ext cx="8229600" cy="120436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Great weight of </a:t>
            </a:r>
            <a:r>
              <a:rPr lang="en-US" sz="2000" dirty="0"/>
              <a:t>our </a:t>
            </a:r>
            <a:r>
              <a:rPr lang="en-US" sz="2000" dirty="0" smtClean="0"/>
              <a:t>work, both across our organizations and within our respective methodologies, </a:t>
            </a:r>
            <a:r>
              <a:rPr lang="en-US" sz="2000" dirty="0"/>
              <a:t>remains </a:t>
            </a:r>
            <a:r>
              <a:rPr lang="en-US" sz="2000" dirty="0" smtClean="0"/>
              <a:t>unchanged, </a:t>
            </a:r>
            <a:r>
              <a:rPr lang="en-US" sz="2000" dirty="0"/>
              <a:t>and our </a:t>
            </a:r>
            <a:r>
              <a:rPr lang="en-US" sz="2000" dirty="0" smtClean="0"/>
              <a:t>design paradigms remain largely unchallenged</a:t>
            </a:r>
          </a:p>
          <a:p>
            <a:endParaRPr lang="en-US" sz="2000" dirty="0" smtClean="0"/>
          </a:p>
          <a:p>
            <a:endParaRPr lang="en-US" sz="2000" dirty="0" smtClean="0"/>
          </a:p>
        </p:txBody>
      </p:sp>
      <p:sp>
        <p:nvSpPr>
          <p:cNvPr id="13" name="Content Placeholder 2"/>
          <p:cNvSpPr txBox="1">
            <a:spLocks/>
          </p:cNvSpPr>
          <p:nvPr/>
        </p:nvSpPr>
        <p:spPr>
          <a:xfrm>
            <a:off x="452885" y="4009679"/>
            <a:ext cx="8229600" cy="101317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Imagination limited to building a discreet environmental practice within a development organization, or incorporating choice development principles and methods within receptive conservation strategies</a:t>
            </a:r>
          </a:p>
          <a:p>
            <a:endParaRPr lang="en-US" sz="2000" dirty="0" smtClean="0"/>
          </a:p>
          <a:p>
            <a:endParaRPr lang="en-US" sz="2000" dirty="0" smtClean="0"/>
          </a:p>
        </p:txBody>
      </p:sp>
      <p:sp>
        <p:nvSpPr>
          <p:cNvPr id="14" name="Content Placeholder 2"/>
          <p:cNvSpPr txBox="1">
            <a:spLocks/>
          </p:cNvSpPr>
          <p:nvPr/>
        </p:nvSpPr>
        <p:spPr>
          <a:xfrm>
            <a:off x="452885" y="4994630"/>
            <a:ext cx="8229600" cy="59054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Our interdisciplinary vocabulary, now well practiced, is cautious, at times hollow, tired, and protective</a:t>
            </a:r>
          </a:p>
          <a:p>
            <a:pPr marL="0" indent="0">
              <a:buNone/>
            </a:pPr>
            <a:endParaRPr lang="en-US" sz="2000" dirty="0" smtClean="0"/>
          </a:p>
          <a:p>
            <a:pPr marL="0" indent="0">
              <a:buNone/>
            </a:pPr>
            <a:endParaRPr lang="en-US" sz="2000" dirty="0" smtClean="0"/>
          </a:p>
        </p:txBody>
      </p:sp>
      <p:sp>
        <p:nvSpPr>
          <p:cNvPr id="2" name="Title 1"/>
          <p:cNvSpPr>
            <a:spLocks noGrp="1"/>
          </p:cNvSpPr>
          <p:nvPr>
            <p:ph type="title"/>
          </p:nvPr>
        </p:nvSpPr>
        <p:spPr>
          <a:xfrm>
            <a:off x="457200" y="119417"/>
            <a:ext cx="8229600" cy="788404"/>
          </a:xfrm>
        </p:spPr>
        <p:txBody>
          <a:bodyPr>
            <a:normAutofit fontScale="90000"/>
          </a:bodyPr>
          <a:lstStyle/>
          <a:p>
            <a:r>
              <a:rPr lang="en-US" dirty="0" smtClean="0"/>
              <a:t>Is It the Right End Goal?  Is It Enough?</a:t>
            </a:r>
            <a:endParaRPr lang="en-US" dirty="0"/>
          </a:p>
        </p:txBody>
      </p:sp>
      <p:sp>
        <p:nvSpPr>
          <p:cNvPr id="10" name="Title 1"/>
          <p:cNvSpPr txBox="1">
            <a:spLocks/>
          </p:cNvSpPr>
          <p:nvPr/>
        </p:nvSpPr>
        <p:spPr>
          <a:xfrm>
            <a:off x="512223" y="550791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600" i="1" dirty="0"/>
          </a:p>
        </p:txBody>
      </p:sp>
      <p:sp>
        <p:nvSpPr>
          <p:cNvPr id="11" name="Title 1"/>
          <p:cNvSpPr txBox="1">
            <a:spLocks/>
          </p:cNvSpPr>
          <p:nvPr/>
        </p:nvSpPr>
        <p:spPr>
          <a:xfrm>
            <a:off x="512223" y="5816646"/>
            <a:ext cx="8229600" cy="7884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i="1" dirty="0" smtClean="0">
                <a:solidFill>
                  <a:srgbClr val="800000"/>
                </a:solidFill>
              </a:rPr>
              <a:t>Are we stuck confusing complementarity and tactics </a:t>
            </a:r>
          </a:p>
          <a:p>
            <a:r>
              <a:rPr lang="en-US" sz="2400" i="1" dirty="0">
                <a:solidFill>
                  <a:srgbClr val="800000"/>
                </a:solidFill>
              </a:rPr>
              <a:t>f</a:t>
            </a:r>
            <a:r>
              <a:rPr lang="en-US" sz="2400" i="1" dirty="0" smtClean="0">
                <a:solidFill>
                  <a:srgbClr val="800000"/>
                </a:solidFill>
              </a:rPr>
              <a:t>or vision and strategy? </a:t>
            </a:r>
            <a:endParaRPr lang="en-US" sz="2400" i="1" dirty="0">
              <a:solidFill>
                <a:srgbClr val="800000"/>
              </a:solidFill>
            </a:endParaRPr>
          </a:p>
        </p:txBody>
      </p:sp>
      <p:grpSp>
        <p:nvGrpSpPr>
          <p:cNvPr id="4" name="Group 3"/>
          <p:cNvGrpSpPr/>
          <p:nvPr/>
        </p:nvGrpSpPr>
        <p:grpSpPr>
          <a:xfrm>
            <a:off x="3376268" y="876072"/>
            <a:ext cx="2480570" cy="1473528"/>
            <a:chOff x="3376268" y="876072"/>
            <a:chExt cx="2480570" cy="1473528"/>
          </a:xfrm>
        </p:grpSpPr>
        <p:sp>
          <p:nvSpPr>
            <p:cNvPr id="65" name="Oval 64"/>
            <p:cNvSpPr/>
            <p:nvPr/>
          </p:nvSpPr>
          <p:spPr>
            <a:xfrm>
              <a:off x="4436555" y="1000110"/>
              <a:ext cx="1286041" cy="1222273"/>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66" name="Oval 65"/>
            <p:cNvSpPr/>
            <p:nvPr/>
          </p:nvSpPr>
          <p:spPr>
            <a:xfrm>
              <a:off x="3524884" y="1000110"/>
              <a:ext cx="1286041" cy="1222273"/>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67" name="TextBox 66"/>
            <p:cNvSpPr txBox="1"/>
            <p:nvPr/>
          </p:nvSpPr>
          <p:spPr>
            <a:xfrm>
              <a:off x="3639740" y="1495470"/>
              <a:ext cx="1064762" cy="276999"/>
            </a:xfrm>
            <a:prstGeom prst="rect">
              <a:avLst/>
            </a:prstGeom>
            <a:noFill/>
          </p:spPr>
          <p:txBody>
            <a:bodyPr wrap="square" rtlCol="0">
              <a:spAutoFit/>
            </a:bodyPr>
            <a:lstStyle/>
            <a:p>
              <a:pPr algn="ctr"/>
              <a:r>
                <a:rPr lang="en-US" sz="1200" b="1" dirty="0" smtClean="0"/>
                <a:t>Conservation</a:t>
              </a:r>
              <a:endParaRPr lang="en-US" sz="1200" b="1" dirty="0"/>
            </a:p>
          </p:txBody>
        </p:sp>
        <p:sp>
          <p:nvSpPr>
            <p:cNvPr id="68" name="TextBox 67"/>
            <p:cNvSpPr txBox="1"/>
            <p:nvPr/>
          </p:nvSpPr>
          <p:spPr>
            <a:xfrm>
              <a:off x="4574108" y="1499760"/>
              <a:ext cx="1064762" cy="276999"/>
            </a:xfrm>
            <a:prstGeom prst="rect">
              <a:avLst/>
            </a:prstGeom>
            <a:noFill/>
          </p:spPr>
          <p:txBody>
            <a:bodyPr wrap="square" rtlCol="0">
              <a:spAutoFit/>
            </a:bodyPr>
            <a:lstStyle/>
            <a:p>
              <a:pPr algn="ctr"/>
              <a:r>
                <a:rPr lang="en-US" sz="1200" b="1" dirty="0" smtClean="0"/>
                <a:t>Development</a:t>
              </a:r>
              <a:endParaRPr lang="en-US" sz="1200" b="1" dirty="0"/>
            </a:p>
          </p:txBody>
        </p:sp>
        <p:cxnSp>
          <p:nvCxnSpPr>
            <p:cNvPr id="84" name="Straight Connector 83"/>
            <p:cNvCxnSpPr/>
            <p:nvPr/>
          </p:nvCxnSpPr>
          <p:spPr>
            <a:xfrm>
              <a:off x="4197001" y="876072"/>
              <a:ext cx="0" cy="1473528"/>
            </a:xfrm>
            <a:prstGeom prst="line">
              <a:avLst/>
            </a:prstGeom>
            <a:ln>
              <a:solidFill>
                <a:schemeClr val="bg1">
                  <a:lumMod val="75000"/>
                </a:schemeClr>
              </a:solidFill>
              <a:prstDash val="dashDot"/>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5084233" y="876072"/>
              <a:ext cx="10583" cy="1473528"/>
            </a:xfrm>
            <a:prstGeom prst="line">
              <a:avLst/>
            </a:prstGeom>
            <a:ln>
              <a:solidFill>
                <a:schemeClr val="bg1">
                  <a:lumMod val="75000"/>
                </a:schemeClr>
              </a:solidFill>
              <a:prstDash val="dashDot"/>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H="1">
              <a:off x="4436555" y="1650733"/>
              <a:ext cx="1420283" cy="0"/>
            </a:xfrm>
            <a:prstGeom prst="line">
              <a:avLst/>
            </a:prstGeom>
            <a:ln>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flipH="1">
              <a:off x="3376268" y="1650733"/>
              <a:ext cx="1420283" cy="0"/>
            </a:xfrm>
            <a:prstGeom prst="line">
              <a:avLst/>
            </a:prstGeom>
            <a:ln>
              <a:solidFill>
                <a:schemeClr val="bg1">
                  <a:lumMod val="75000"/>
                </a:schemeClr>
              </a:solidFill>
              <a:prstDash val="dashDot"/>
            </a:ln>
          </p:spPr>
          <p:style>
            <a:lnRef idx="2">
              <a:schemeClr val="accent1"/>
            </a:lnRef>
            <a:fillRef idx="0">
              <a:schemeClr val="accent1"/>
            </a:fillRef>
            <a:effectRef idx="1">
              <a:schemeClr val="accent1"/>
            </a:effectRef>
            <a:fontRef idx="minor">
              <a:schemeClr val="tx1"/>
            </a:fontRef>
          </p:style>
        </p:cxnSp>
      </p:grpSp>
      <p:grpSp>
        <p:nvGrpSpPr>
          <p:cNvPr id="116" name="Group 115"/>
          <p:cNvGrpSpPr/>
          <p:nvPr/>
        </p:nvGrpSpPr>
        <p:grpSpPr>
          <a:xfrm>
            <a:off x="694711" y="1950267"/>
            <a:ext cx="3374852" cy="3142853"/>
            <a:chOff x="2420854" y="1759173"/>
            <a:chExt cx="4347262" cy="4154978"/>
          </a:xfrm>
        </p:grpSpPr>
        <p:cxnSp>
          <p:nvCxnSpPr>
            <p:cNvPr id="117" name="Straight Connector 116"/>
            <p:cNvCxnSpPr/>
            <p:nvPr/>
          </p:nvCxnSpPr>
          <p:spPr>
            <a:xfrm>
              <a:off x="5391697" y="4171287"/>
              <a:ext cx="301127" cy="170020"/>
            </a:xfrm>
            <a:prstGeom prst="line">
              <a:avLst/>
            </a:prstGeom>
          </p:spPr>
          <p:style>
            <a:lnRef idx="2">
              <a:schemeClr val="accent3"/>
            </a:lnRef>
            <a:fillRef idx="0">
              <a:schemeClr val="accent3"/>
            </a:fillRef>
            <a:effectRef idx="1">
              <a:schemeClr val="accent3"/>
            </a:effectRef>
            <a:fontRef idx="minor">
              <a:schemeClr val="tx1"/>
            </a:fontRef>
          </p:style>
        </p:cxnSp>
        <p:cxnSp>
          <p:nvCxnSpPr>
            <p:cNvPr id="118" name="Straight Connector 117"/>
            <p:cNvCxnSpPr>
              <a:endCxn id="127" idx="0"/>
            </p:cNvCxnSpPr>
            <p:nvPr/>
          </p:nvCxnSpPr>
          <p:spPr>
            <a:xfrm flipV="1">
              <a:off x="4571999" y="2515965"/>
              <a:ext cx="0" cy="469677"/>
            </a:xfrm>
            <a:prstGeom prst="line">
              <a:avLst/>
            </a:prstGeom>
          </p:spPr>
          <p:style>
            <a:lnRef idx="2">
              <a:schemeClr val="accent3"/>
            </a:lnRef>
            <a:fillRef idx="0">
              <a:schemeClr val="accent3"/>
            </a:fillRef>
            <a:effectRef idx="1">
              <a:schemeClr val="accent3"/>
            </a:effectRef>
            <a:fontRef idx="minor">
              <a:schemeClr val="tx1"/>
            </a:fontRef>
          </p:style>
        </p:cxnSp>
        <p:cxnSp>
          <p:nvCxnSpPr>
            <p:cNvPr id="119" name="Straight Connector 118"/>
            <p:cNvCxnSpPr/>
            <p:nvPr/>
          </p:nvCxnSpPr>
          <p:spPr>
            <a:xfrm flipV="1">
              <a:off x="4571999" y="4687682"/>
              <a:ext cx="0" cy="469677"/>
            </a:xfrm>
            <a:prstGeom prst="line">
              <a:avLst/>
            </a:prstGeom>
          </p:spPr>
          <p:style>
            <a:lnRef idx="2">
              <a:schemeClr val="accent3"/>
            </a:lnRef>
            <a:fillRef idx="0">
              <a:schemeClr val="accent3"/>
            </a:fillRef>
            <a:effectRef idx="1">
              <a:schemeClr val="accent3"/>
            </a:effectRef>
            <a:fontRef idx="minor">
              <a:schemeClr val="tx1"/>
            </a:fontRef>
          </p:style>
        </p:cxnSp>
        <p:cxnSp>
          <p:nvCxnSpPr>
            <p:cNvPr id="120" name="Straight Connector 119"/>
            <p:cNvCxnSpPr/>
            <p:nvPr/>
          </p:nvCxnSpPr>
          <p:spPr>
            <a:xfrm flipH="1">
              <a:off x="3465401" y="4171287"/>
              <a:ext cx="352636" cy="170020"/>
            </a:xfrm>
            <a:prstGeom prst="line">
              <a:avLst/>
            </a:prstGeom>
          </p:spPr>
          <p:style>
            <a:lnRef idx="2">
              <a:schemeClr val="accent3"/>
            </a:lnRef>
            <a:fillRef idx="0">
              <a:schemeClr val="accent3"/>
            </a:fillRef>
            <a:effectRef idx="1">
              <a:schemeClr val="accent3"/>
            </a:effectRef>
            <a:fontRef idx="minor">
              <a:schemeClr val="tx1"/>
            </a:fontRef>
          </p:style>
        </p:cxnSp>
        <p:cxnSp>
          <p:nvCxnSpPr>
            <p:cNvPr id="121" name="Straight Connector 120"/>
            <p:cNvCxnSpPr/>
            <p:nvPr/>
          </p:nvCxnSpPr>
          <p:spPr>
            <a:xfrm>
              <a:off x="3470007" y="2967016"/>
              <a:ext cx="478064" cy="267902"/>
            </a:xfrm>
            <a:prstGeom prst="line">
              <a:avLst/>
            </a:prstGeom>
          </p:spPr>
          <p:style>
            <a:lnRef idx="2">
              <a:schemeClr val="accent3"/>
            </a:lnRef>
            <a:fillRef idx="0">
              <a:schemeClr val="accent3"/>
            </a:fillRef>
            <a:effectRef idx="1">
              <a:schemeClr val="accent3"/>
            </a:effectRef>
            <a:fontRef idx="minor">
              <a:schemeClr val="tx1"/>
            </a:fontRef>
          </p:style>
        </p:cxnSp>
        <p:cxnSp>
          <p:nvCxnSpPr>
            <p:cNvPr id="122" name="Straight Connector 121"/>
            <p:cNvCxnSpPr>
              <a:stCxn id="121" idx="7"/>
              <a:endCxn id="124" idx="0"/>
            </p:cNvCxnSpPr>
            <p:nvPr/>
          </p:nvCxnSpPr>
          <p:spPr>
            <a:xfrm flipV="1">
              <a:off x="5180430" y="2958454"/>
              <a:ext cx="517970" cy="284213"/>
            </a:xfrm>
            <a:prstGeom prst="line">
              <a:avLst/>
            </a:prstGeom>
          </p:spPr>
          <p:style>
            <a:lnRef idx="2">
              <a:schemeClr val="accent3"/>
            </a:lnRef>
            <a:fillRef idx="0">
              <a:schemeClr val="accent3"/>
            </a:fillRef>
            <a:effectRef idx="1">
              <a:schemeClr val="accent3"/>
            </a:effectRef>
            <a:fontRef idx="minor">
              <a:schemeClr val="tx1"/>
            </a:fontRef>
          </p:style>
        </p:cxnSp>
        <p:grpSp>
          <p:nvGrpSpPr>
            <p:cNvPr id="123" name="Group 122"/>
            <p:cNvGrpSpPr/>
            <p:nvPr/>
          </p:nvGrpSpPr>
          <p:grpSpPr>
            <a:xfrm>
              <a:off x="3711549" y="2985642"/>
              <a:ext cx="1720901" cy="1755078"/>
              <a:chOff x="2211967" y="1417638"/>
              <a:chExt cx="1720901" cy="1755078"/>
            </a:xfrm>
          </p:grpSpPr>
          <p:sp>
            <p:nvSpPr>
              <p:cNvPr id="136" name="Oval 135"/>
              <p:cNvSpPr/>
              <p:nvPr/>
            </p:nvSpPr>
            <p:spPr>
              <a:xfrm>
                <a:off x="2211967" y="1417638"/>
                <a:ext cx="1720901" cy="1755078"/>
              </a:xfrm>
              <a:prstGeom prst="ellipse">
                <a:avLst/>
              </a:prstGeom>
              <a:solidFill>
                <a:srgbClr val="008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dirty="0"/>
              </a:p>
            </p:txBody>
          </p:sp>
          <p:sp>
            <p:nvSpPr>
              <p:cNvPr id="137" name="TextBox 136"/>
              <p:cNvSpPr txBox="1"/>
              <p:nvPr/>
            </p:nvSpPr>
            <p:spPr>
              <a:xfrm>
                <a:off x="2446636" y="1991659"/>
                <a:ext cx="1251565" cy="815608"/>
              </a:xfrm>
              <a:prstGeom prst="rect">
                <a:avLst/>
              </a:prstGeom>
              <a:noFill/>
            </p:spPr>
            <p:txBody>
              <a:bodyPr wrap="square" rtlCol="0">
                <a:spAutoFit/>
              </a:bodyPr>
              <a:lstStyle/>
              <a:p>
                <a:pPr algn="ctr"/>
                <a:r>
                  <a:rPr lang="en-US" sz="1125" b="1" dirty="0"/>
                  <a:t>Biodiversity Conservation</a:t>
                </a:r>
              </a:p>
            </p:txBody>
          </p:sp>
        </p:grpSp>
        <p:sp>
          <p:nvSpPr>
            <p:cNvPr id="124" name="Triangle 123"/>
            <p:cNvSpPr/>
            <p:nvPr/>
          </p:nvSpPr>
          <p:spPr>
            <a:xfrm rot="14443664">
              <a:off x="5599852" y="2395037"/>
              <a:ext cx="857250" cy="756792"/>
            </a:xfrm>
            <a:prstGeom prst="triangle">
              <a:avLst/>
            </a:prstGeom>
            <a:solidFill>
              <a:srgbClr val="CB93C3"/>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25" name="Triangle 124"/>
            <p:cNvSpPr/>
            <p:nvPr/>
          </p:nvSpPr>
          <p:spPr>
            <a:xfrm rot="18007550">
              <a:off x="5575514" y="4146083"/>
              <a:ext cx="857250" cy="756792"/>
            </a:xfrm>
            <a:prstGeom prst="triangl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26" name="Triangle 125"/>
            <p:cNvSpPr/>
            <p:nvPr/>
          </p:nvSpPr>
          <p:spPr>
            <a:xfrm>
              <a:off x="4143374" y="5157359"/>
              <a:ext cx="857250" cy="756792"/>
            </a:xfrm>
            <a:prstGeom prst="triangle">
              <a:avLst/>
            </a:prstGeom>
            <a:solidFill>
              <a:srgbClr val="D4868D"/>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27" name="Triangle 126"/>
            <p:cNvSpPr/>
            <p:nvPr/>
          </p:nvSpPr>
          <p:spPr>
            <a:xfrm rot="10800000">
              <a:off x="4143374" y="1759173"/>
              <a:ext cx="857250" cy="756792"/>
            </a:xfrm>
            <a:prstGeom prst="triangle">
              <a:avLst/>
            </a:prstGeom>
            <a:solidFill>
              <a:srgbClr val="AF9E7B"/>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p>
          </p:txBody>
        </p:sp>
        <p:sp>
          <p:nvSpPr>
            <p:cNvPr id="128" name="Triangle 127"/>
            <p:cNvSpPr/>
            <p:nvPr/>
          </p:nvSpPr>
          <p:spPr>
            <a:xfrm rot="7174796">
              <a:off x="2730700" y="2404562"/>
              <a:ext cx="857250" cy="756792"/>
            </a:xfrm>
            <a:prstGeom prst="triangle">
              <a:avLst/>
            </a:prstGeom>
            <a:solidFill>
              <a:srgbClr val="FFF588"/>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29" name="Triangle 128"/>
            <p:cNvSpPr/>
            <p:nvPr/>
          </p:nvSpPr>
          <p:spPr>
            <a:xfrm rot="3636588">
              <a:off x="2721175" y="4142174"/>
              <a:ext cx="857250" cy="756792"/>
            </a:xfrm>
            <a:prstGeom prst="triangle">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30" name="TextBox 129"/>
            <p:cNvSpPr txBox="1"/>
            <p:nvPr/>
          </p:nvSpPr>
          <p:spPr>
            <a:xfrm>
              <a:off x="5516551" y="2646558"/>
              <a:ext cx="1251565" cy="307776"/>
            </a:xfrm>
            <a:prstGeom prst="rect">
              <a:avLst/>
            </a:prstGeom>
            <a:noFill/>
          </p:spPr>
          <p:txBody>
            <a:bodyPr wrap="square" rtlCol="0">
              <a:spAutoFit/>
            </a:bodyPr>
            <a:lstStyle/>
            <a:p>
              <a:pPr algn="ctr"/>
              <a:r>
                <a:rPr lang="en-US" sz="900" b="1" dirty="0" smtClean="0"/>
                <a:t>Public Health</a:t>
              </a:r>
              <a:endParaRPr lang="en-US" sz="900" b="1" dirty="0"/>
            </a:p>
          </p:txBody>
        </p:sp>
        <p:sp>
          <p:nvSpPr>
            <p:cNvPr id="131" name="TextBox 130"/>
            <p:cNvSpPr txBox="1"/>
            <p:nvPr/>
          </p:nvSpPr>
          <p:spPr>
            <a:xfrm>
              <a:off x="2425910" y="4324017"/>
              <a:ext cx="1251565" cy="307776"/>
            </a:xfrm>
            <a:prstGeom prst="rect">
              <a:avLst/>
            </a:prstGeom>
            <a:noFill/>
          </p:spPr>
          <p:txBody>
            <a:bodyPr wrap="square" rtlCol="0">
              <a:spAutoFit/>
            </a:bodyPr>
            <a:lstStyle/>
            <a:p>
              <a:pPr algn="ctr"/>
              <a:r>
                <a:rPr lang="en-US" sz="900" b="1" dirty="0"/>
                <a:t>Education</a:t>
              </a:r>
            </a:p>
          </p:txBody>
        </p:sp>
        <p:sp>
          <p:nvSpPr>
            <p:cNvPr id="132" name="TextBox 131"/>
            <p:cNvSpPr txBox="1"/>
            <p:nvPr/>
          </p:nvSpPr>
          <p:spPr>
            <a:xfrm>
              <a:off x="3963570" y="5418502"/>
              <a:ext cx="1251565" cy="492443"/>
            </a:xfrm>
            <a:prstGeom prst="rect">
              <a:avLst/>
            </a:prstGeom>
            <a:noFill/>
          </p:spPr>
          <p:txBody>
            <a:bodyPr wrap="square" rtlCol="0">
              <a:spAutoFit/>
            </a:bodyPr>
            <a:lstStyle/>
            <a:p>
              <a:pPr algn="ctr"/>
              <a:r>
                <a:rPr lang="en-US" sz="900" b="1" dirty="0"/>
                <a:t>Governance &amp; Management</a:t>
              </a:r>
            </a:p>
          </p:txBody>
        </p:sp>
        <p:sp>
          <p:nvSpPr>
            <p:cNvPr id="133" name="TextBox 132"/>
            <p:cNvSpPr txBox="1"/>
            <p:nvPr/>
          </p:nvSpPr>
          <p:spPr>
            <a:xfrm>
              <a:off x="5489752" y="4319771"/>
              <a:ext cx="1251565" cy="307776"/>
            </a:xfrm>
            <a:prstGeom prst="rect">
              <a:avLst/>
            </a:prstGeom>
            <a:noFill/>
          </p:spPr>
          <p:txBody>
            <a:bodyPr wrap="square" rtlCol="0">
              <a:spAutoFit/>
            </a:bodyPr>
            <a:lstStyle/>
            <a:p>
              <a:pPr algn="ctr"/>
              <a:r>
                <a:rPr lang="en-US" sz="900" b="1" dirty="0" smtClean="0"/>
                <a:t>Economics</a:t>
              </a:r>
              <a:endParaRPr lang="en-US" sz="900" b="1" dirty="0"/>
            </a:p>
          </p:txBody>
        </p:sp>
        <p:sp>
          <p:nvSpPr>
            <p:cNvPr id="134" name="TextBox 133"/>
            <p:cNvSpPr txBox="1"/>
            <p:nvPr/>
          </p:nvSpPr>
          <p:spPr>
            <a:xfrm>
              <a:off x="2420854" y="2482054"/>
              <a:ext cx="1288010" cy="488272"/>
            </a:xfrm>
            <a:prstGeom prst="rect">
              <a:avLst/>
            </a:prstGeom>
            <a:noFill/>
          </p:spPr>
          <p:txBody>
            <a:bodyPr wrap="square" rtlCol="0">
              <a:spAutoFit/>
            </a:bodyPr>
            <a:lstStyle/>
            <a:p>
              <a:pPr algn="ctr"/>
              <a:r>
                <a:rPr lang="en-US" sz="900" b="1" dirty="0" smtClean="0"/>
                <a:t>Society/Culture/Ethics</a:t>
              </a:r>
              <a:endParaRPr lang="en-US" sz="900" b="1" dirty="0"/>
            </a:p>
          </p:txBody>
        </p:sp>
        <p:sp>
          <p:nvSpPr>
            <p:cNvPr id="135" name="TextBox 134"/>
            <p:cNvSpPr txBox="1"/>
            <p:nvPr/>
          </p:nvSpPr>
          <p:spPr>
            <a:xfrm>
              <a:off x="3936418" y="1772930"/>
              <a:ext cx="1251565" cy="492443"/>
            </a:xfrm>
            <a:prstGeom prst="rect">
              <a:avLst/>
            </a:prstGeom>
            <a:noFill/>
          </p:spPr>
          <p:txBody>
            <a:bodyPr wrap="square" rtlCol="0">
              <a:spAutoFit/>
            </a:bodyPr>
            <a:lstStyle/>
            <a:p>
              <a:pPr algn="ctr"/>
              <a:r>
                <a:rPr lang="en-US" sz="900" b="1" dirty="0"/>
                <a:t>Enforcement &amp; Regulation</a:t>
              </a:r>
            </a:p>
          </p:txBody>
        </p:sp>
      </p:grpSp>
      <p:grpSp>
        <p:nvGrpSpPr>
          <p:cNvPr id="138" name="Group 137"/>
          <p:cNvGrpSpPr/>
          <p:nvPr/>
        </p:nvGrpSpPr>
        <p:grpSpPr>
          <a:xfrm>
            <a:off x="5053635" y="1958004"/>
            <a:ext cx="3560978" cy="3161534"/>
            <a:chOff x="2418679" y="1820158"/>
            <a:chExt cx="4349437" cy="4006471"/>
          </a:xfrm>
        </p:grpSpPr>
        <p:cxnSp>
          <p:nvCxnSpPr>
            <p:cNvPr id="139" name="Straight Connector 138"/>
            <p:cNvCxnSpPr/>
            <p:nvPr/>
          </p:nvCxnSpPr>
          <p:spPr>
            <a:xfrm>
              <a:off x="5391697" y="4171287"/>
              <a:ext cx="301127" cy="170020"/>
            </a:xfrm>
            <a:prstGeom prst="line">
              <a:avLst/>
            </a:prstGeom>
            <a:ln>
              <a:solidFill>
                <a:srgbClr val="AB1602"/>
              </a:solidFill>
            </a:ln>
          </p:spPr>
          <p:style>
            <a:lnRef idx="2">
              <a:schemeClr val="accent2"/>
            </a:lnRef>
            <a:fillRef idx="0">
              <a:schemeClr val="accent2"/>
            </a:fillRef>
            <a:effectRef idx="1">
              <a:schemeClr val="accent2"/>
            </a:effectRef>
            <a:fontRef idx="minor">
              <a:schemeClr val="tx1"/>
            </a:fontRef>
          </p:style>
        </p:cxnSp>
        <p:cxnSp>
          <p:nvCxnSpPr>
            <p:cNvPr id="140" name="Straight Connector 139"/>
            <p:cNvCxnSpPr>
              <a:endCxn id="151" idx="0"/>
            </p:cNvCxnSpPr>
            <p:nvPr/>
          </p:nvCxnSpPr>
          <p:spPr>
            <a:xfrm flipV="1">
              <a:off x="4572000" y="2477339"/>
              <a:ext cx="0" cy="469676"/>
            </a:xfrm>
            <a:prstGeom prst="line">
              <a:avLst/>
            </a:prstGeom>
            <a:ln>
              <a:solidFill>
                <a:srgbClr val="AB1602"/>
              </a:solidFill>
            </a:ln>
          </p:spPr>
          <p:style>
            <a:lnRef idx="2">
              <a:schemeClr val="accent2"/>
            </a:lnRef>
            <a:fillRef idx="0">
              <a:schemeClr val="accent2"/>
            </a:fillRef>
            <a:effectRef idx="1">
              <a:schemeClr val="accent2"/>
            </a:effectRef>
            <a:fontRef idx="minor">
              <a:schemeClr val="tx1"/>
            </a:fontRef>
          </p:style>
        </p:cxnSp>
        <p:cxnSp>
          <p:nvCxnSpPr>
            <p:cNvPr id="141" name="Straight Connector 140"/>
            <p:cNvCxnSpPr/>
            <p:nvPr/>
          </p:nvCxnSpPr>
          <p:spPr>
            <a:xfrm flipV="1">
              <a:off x="4571999" y="4687682"/>
              <a:ext cx="0" cy="469677"/>
            </a:xfrm>
            <a:prstGeom prst="line">
              <a:avLst/>
            </a:prstGeom>
            <a:ln>
              <a:solidFill>
                <a:srgbClr val="AB1602"/>
              </a:solidFill>
            </a:ln>
          </p:spPr>
          <p:style>
            <a:lnRef idx="2">
              <a:schemeClr val="accent2"/>
            </a:lnRef>
            <a:fillRef idx="0">
              <a:schemeClr val="accent2"/>
            </a:fillRef>
            <a:effectRef idx="1">
              <a:schemeClr val="accent2"/>
            </a:effectRef>
            <a:fontRef idx="minor">
              <a:schemeClr val="tx1"/>
            </a:fontRef>
          </p:style>
        </p:cxnSp>
        <p:cxnSp>
          <p:nvCxnSpPr>
            <p:cNvPr id="142" name="Straight Connector 141"/>
            <p:cNvCxnSpPr/>
            <p:nvPr/>
          </p:nvCxnSpPr>
          <p:spPr>
            <a:xfrm flipH="1">
              <a:off x="3465401" y="4171287"/>
              <a:ext cx="352636" cy="170020"/>
            </a:xfrm>
            <a:prstGeom prst="line">
              <a:avLst/>
            </a:prstGeom>
            <a:ln>
              <a:solidFill>
                <a:srgbClr val="AB1602"/>
              </a:solidFill>
            </a:ln>
          </p:spPr>
          <p:style>
            <a:lnRef idx="2">
              <a:schemeClr val="accent2"/>
            </a:lnRef>
            <a:fillRef idx="0">
              <a:schemeClr val="accent2"/>
            </a:fillRef>
            <a:effectRef idx="1">
              <a:schemeClr val="accent2"/>
            </a:effectRef>
            <a:fontRef idx="minor">
              <a:schemeClr val="tx1"/>
            </a:fontRef>
          </p:style>
        </p:cxnSp>
        <p:cxnSp>
          <p:nvCxnSpPr>
            <p:cNvPr id="143" name="Straight Connector 142"/>
            <p:cNvCxnSpPr/>
            <p:nvPr/>
          </p:nvCxnSpPr>
          <p:spPr>
            <a:xfrm>
              <a:off x="3470007" y="2967016"/>
              <a:ext cx="478064" cy="267902"/>
            </a:xfrm>
            <a:prstGeom prst="line">
              <a:avLst/>
            </a:prstGeom>
            <a:ln>
              <a:solidFill>
                <a:srgbClr val="AB1602"/>
              </a:solidFill>
            </a:ln>
          </p:spPr>
          <p:style>
            <a:lnRef idx="2">
              <a:schemeClr val="accent2"/>
            </a:lnRef>
            <a:fillRef idx="0">
              <a:schemeClr val="accent2"/>
            </a:fillRef>
            <a:effectRef idx="1">
              <a:schemeClr val="accent2"/>
            </a:effectRef>
            <a:fontRef idx="minor">
              <a:schemeClr val="tx1"/>
            </a:fontRef>
          </p:style>
        </p:cxnSp>
        <p:cxnSp>
          <p:nvCxnSpPr>
            <p:cNvPr id="144" name="Straight Connector 143"/>
            <p:cNvCxnSpPr>
              <a:stCxn id="145" idx="7"/>
            </p:cNvCxnSpPr>
            <p:nvPr/>
          </p:nvCxnSpPr>
          <p:spPr>
            <a:xfrm flipV="1">
              <a:off x="5180430" y="2958454"/>
              <a:ext cx="517970" cy="284213"/>
            </a:xfrm>
            <a:prstGeom prst="line">
              <a:avLst/>
            </a:prstGeom>
            <a:ln>
              <a:solidFill>
                <a:srgbClr val="AB1602"/>
              </a:solidFill>
            </a:ln>
          </p:spPr>
          <p:style>
            <a:lnRef idx="2">
              <a:schemeClr val="accent2"/>
            </a:lnRef>
            <a:fillRef idx="0">
              <a:schemeClr val="accent2"/>
            </a:fillRef>
            <a:effectRef idx="1">
              <a:schemeClr val="accent2"/>
            </a:effectRef>
            <a:fontRef idx="minor">
              <a:schemeClr val="tx1"/>
            </a:fontRef>
          </p:style>
        </p:cxnSp>
        <p:sp>
          <p:nvSpPr>
            <p:cNvPr id="145" name="Triangle 144"/>
            <p:cNvSpPr/>
            <p:nvPr/>
          </p:nvSpPr>
          <p:spPr>
            <a:xfrm rot="14443664">
              <a:off x="5599852" y="2395037"/>
              <a:ext cx="857250" cy="756792"/>
            </a:xfrm>
            <a:prstGeom prst="triangl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46" name="Triangle 145"/>
            <p:cNvSpPr/>
            <p:nvPr/>
          </p:nvSpPr>
          <p:spPr>
            <a:xfrm rot="18007550">
              <a:off x="5575514" y="4146083"/>
              <a:ext cx="857250" cy="756792"/>
            </a:xfrm>
            <a:prstGeom prst="triangle">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47" name="Triangle 146"/>
            <p:cNvSpPr/>
            <p:nvPr/>
          </p:nvSpPr>
          <p:spPr>
            <a:xfrm>
              <a:off x="4143374" y="5046185"/>
              <a:ext cx="857250" cy="756792"/>
            </a:xfrm>
            <a:prstGeom prst="triangl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48" name="Triangle 147"/>
            <p:cNvSpPr/>
            <p:nvPr/>
          </p:nvSpPr>
          <p:spPr>
            <a:xfrm rot="10800000">
              <a:off x="4143374" y="1820158"/>
              <a:ext cx="857250" cy="756792"/>
            </a:xfrm>
            <a:prstGeom prst="triangle">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p>
          </p:txBody>
        </p:sp>
        <p:sp>
          <p:nvSpPr>
            <p:cNvPr id="149" name="Triangle 148"/>
            <p:cNvSpPr/>
            <p:nvPr/>
          </p:nvSpPr>
          <p:spPr>
            <a:xfrm rot="7174796">
              <a:off x="2730700" y="2404562"/>
              <a:ext cx="857250" cy="756792"/>
            </a:xfrm>
            <a:prstGeom prst="triangle">
              <a:avLst/>
            </a:prstGeom>
            <a:solidFill>
              <a:srgbClr val="CB93C3"/>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50" name="Triangle 149"/>
            <p:cNvSpPr/>
            <p:nvPr/>
          </p:nvSpPr>
          <p:spPr>
            <a:xfrm rot="3636588">
              <a:off x="2721175" y="4142174"/>
              <a:ext cx="857250" cy="756792"/>
            </a:xfrm>
            <a:prstGeom prst="triangle">
              <a:avLst/>
            </a:prstGeom>
            <a:solidFill>
              <a:srgbClr val="AF9E7B"/>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51" name="TextBox 150"/>
            <p:cNvSpPr txBox="1"/>
            <p:nvPr/>
          </p:nvSpPr>
          <p:spPr>
            <a:xfrm>
              <a:off x="5516551" y="2634797"/>
              <a:ext cx="1251565" cy="307776"/>
            </a:xfrm>
            <a:prstGeom prst="rect">
              <a:avLst/>
            </a:prstGeom>
            <a:noFill/>
          </p:spPr>
          <p:txBody>
            <a:bodyPr wrap="square" rtlCol="0">
              <a:spAutoFit/>
            </a:bodyPr>
            <a:lstStyle/>
            <a:p>
              <a:pPr algn="ctr"/>
              <a:r>
                <a:rPr lang="en-US" sz="900" b="1" dirty="0"/>
                <a:t>Economics</a:t>
              </a:r>
            </a:p>
          </p:txBody>
        </p:sp>
        <p:sp>
          <p:nvSpPr>
            <p:cNvPr id="152" name="TextBox 151"/>
            <p:cNvSpPr txBox="1"/>
            <p:nvPr/>
          </p:nvSpPr>
          <p:spPr>
            <a:xfrm>
              <a:off x="2425910" y="4350881"/>
              <a:ext cx="1251565" cy="307776"/>
            </a:xfrm>
            <a:prstGeom prst="rect">
              <a:avLst/>
            </a:prstGeom>
            <a:noFill/>
          </p:spPr>
          <p:txBody>
            <a:bodyPr wrap="square" rtlCol="0">
              <a:spAutoFit/>
            </a:bodyPr>
            <a:lstStyle/>
            <a:p>
              <a:pPr algn="ctr"/>
              <a:r>
                <a:rPr lang="en-US" sz="900" b="1" dirty="0"/>
                <a:t>Education</a:t>
              </a:r>
            </a:p>
          </p:txBody>
        </p:sp>
        <p:sp>
          <p:nvSpPr>
            <p:cNvPr id="153" name="TextBox 152"/>
            <p:cNvSpPr txBox="1"/>
            <p:nvPr/>
          </p:nvSpPr>
          <p:spPr>
            <a:xfrm>
              <a:off x="3963570" y="5334185"/>
              <a:ext cx="1251565" cy="492444"/>
            </a:xfrm>
            <a:prstGeom prst="rect">
              <a:avLst/>
            </a:prstGeom>
            <a:noFill/>
          </p:spPr>
          <p:txBody>
            <a:bodyPr wrap="square" rtlCol="0">
              <a:spAutoFit/>
            </a:bodyPr>
            <a:lstStyle/>
            <a:p>
              <a:pPr algn="ctr"/>
              <a:r>
                <a:rPr lang="en-US" sz="900" b="1" dirty="0"/>
                <a:t>Governance &amp; Rule of Law</a:t>
              </a:r>
            </a:p>
          </p:txBody>
        </p:sp>
        <p:sp>
          <p:nvSpPr>
            <p:cNvPr id="154" name="TextBox 153"/>
            <p:cNvSpPr txBox="1"/>
            <p:nvPr/>
          </p:nvSpPr>
          <p:spPr>
            <a:xfrm>
              <a:off x="5489752" y="4346635"/>
              <a:ext cx="1251565" cy="307776"/>
            </a:xfrm>
            <a:prstGeom prst="rect">
              <a:avLst/>
            </a:prstGeom>
            <a:noFill/>
          </p:spPr>
          <p:txBody>
            <a:bodyPr wrap="square" rtlCol="0">
              <a:spAutoFit/>
            </a:bodyPr>
            <a:lstStyle/>
            <a:p>
              <a:pPr algn="ctr"/>
              <a:r>
                <a:rPr lang="en-US" sz="900" b="1" dirty="0"/>
                <a:t>Ethics</a:t>
              </a:r>
            </a:p>
          </p:txBody>
        </p:sp>
        <p:sp>
          <p:nvSpPr>
            <p:cNvPr id="155" name="TextBox 154"/>
            <p:cNvSpPr txBox="1"/>
            <p:nvPr/>
          </p:nvSpPr>
          <p:spPr>
            <a:xfrm>
              <a:off x="2418679" y="2677921"/>
              <a:ext cx="1251565" cy="307776"/>
            </a:xfrm>
            <a:prstGeom prst="rect">
              <a:avLst/>
            </a:prstGeom>
            <a:noFill/>
          </p:spPr>
          <p:txBody>
            <a:bodyPr wrap="square" rtlCol="0">
              <a:spAutoFit/>
            </a:bodyPr>
            <a:lstStyle/>
            <a:p>
              <a:pPr algn="ctr"/>
              <a:r>
                <a:rPr lang="en-US" sz="900" b="1" dirty="0"/>
                <a:t>Public Health</a:t>
              </a:r>
            </a:p>
          </p:txBody>
        </p:sp>
        <p:sp>
          <p:nvSpPr>
            <p:cNvPr id="156" name="TextBox 155"/>
            <p:cNvSpPr txBox="1"/>
            <p:nvPr/>
          </p:nvSpPr>
          <p:spPr>
            <a:xfrm>
              <a:off x="3936418" y="1833917"/>
              <a:ext cx="1251565" cy="492444"/>
            </a:xfrm>
            <a:prstGeom prst="rect">
              <a:avLst/>
            </a:prstGeom>
            <a:noFill/>
          </p:spPr>
          <p:txBody>
            <a:bodyPr wrap="square" rtlCol="0">
              <a:spAutoFit/>
            </a:bodyPr>
            <a:lstStyle/>
            <a:p>
              <a:pPr algn="ctr"/>
              <a:r>
                <a:rPr lang="en-US" sz="900" b="1" dirty="0"/>
                <a:t>Environmental Sustainability</a:t>
              </a:r>
            </a:p>
          </p:txBody>
        </p:sp>
        <p:grpSp>
          <p:nvGrpSpPr>
            <p:cNvPr id="157" name="Group 156"/>
            <p:cNvGrpSpPr/>
            <p:nvPr/>
          </p:nvGrpSpPr>
          <p:grpSpPr>
            <a:xfrm>
              <a:off x="3715336" y="2965469"/>
              <a:ext cx="1720901" cy="1755078"/>
              <a:chOff x="5043447" y="1417638"/>
              <a:chExt cx="1720901" cy="1755078"/>
            </a:xfrm>
          </p:grpSpPr>
          <p:sp>
            <p:nvSpPr>
              <p:cNvPr id="158" name="Oval 157"/>
              <p:cNvSpPr/>
              <p:nvPr/>
            </p:nvSpPr>
            <p:spPr>
              <a:xfrm>
                <a:off x="5043447" y="1417638"/>
                <a:ext cx="1720901" cy="1755078"/>
              </a:xfrm>
              <a:prstGeom prst="ellipse">
                <a:avLst/>
              </a:prstGeom>
              <a:solidFill>
                <a:srgbClr val="AB1602"/>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dirty="0"/>
              </a:p>
            </p:txBody>
          </p:sp>
          <p:sp>
            <p:nvSpPr>
              <p:cNvPr id="159" name="TextBox 158"/>
              <p:cNvSpPr txBox="1"/>
              <p:nvPr/>
            </p:nvSpPr>
            <p:spPr>
              <a:xfrm>
                <a:off x="5297366" y="2017991"/>
                <a:ext cx="1251565" cy="815608"/>
              </a:xfrm>
              <a:prstGeom prst="rect">
                <a:avLst/>
              </a:prstGeom>
              <a:noFill/>
            </p:spPr>
            <p:txBody>
              <a:bodyPr wrap="square" rtlCol="0">
                <a:spAutoFit/>
              </a:bodyPr>
              <a:lstStyle/>
              <a:p>
                <a:pPr algn="ctr"/>
                <a:r>
                  <a:rPr lang="en-US" sz="1125" b="1" dirty="0"/>
                  <a:t>Human Development</a:t>
                </a:r>
              </a:p>
            </p:txBody>
          </p:sp>
        </p:grpSp>
      </p:grpSp>
    </p:spTree>
    <p:extLst>
      <p:ext uri="{BB962C8B-B14F-4D97-AF65-F5344CB8AC3E}">
        <p14:creationId xmlns:p14="http://schemas.microsoft.com/office/powerpoint/2010/main" val="19197076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dissolve">
                                      <p:cBhvr>
                                        <p:cTn id="7" dur="1000"/>
                                        <p:tgtEl>
                                          <p:spTgt spid="1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8"/>
                                        </p:tgtEl>
                                        <p:attrNameLst>
                                          <p:attrName>style.visibility</p:attrName>
                                        </p:attrNameLst>
                                      </p:cBhvr>
                                      <p:to>
                                        <p:strVal val="visible"/>
                                      </p:to>
                                    </p:set>
                                    <p:animEffect transition="in" filter="dissolve">
                                      <p:cBhvr>
                                        <p:cTn id="12" dur="1000"/>
                                        <p:tgtEl>
                                          <p:spTgt spid="138"/>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5.55556E-7 -4.44444E-6 L 0.19149 0.00556 " pathEditMode="relative" rAng="0" ptsTypes="AA">
                                      <p:cBhvr>
                                        <p:cTn id="16" dur="3000" fill="hold"/>
                                        <p:tgtEl>
                                          <p:spTgt spid="116"/>
                                        </p:tgtEl>
                                        <p:attrNameLst>
                                          <p:attrName>ppt_x</p:attrName>
                                          <p:attrName>ppt_y</p:attrName>
                                        </p:attrNameLst>
                                      </p:cBhvr>
                                      <p:rCtr x="9653" y="347"/>
                                    </p:animMotion>
                                  </p:childTnLst>
                                </p:cTn>
                              </p:par>
                              <p:par>
                                <p:cTn id="17" presetID="0" presetClass="path" presetSubtype="0" accel="50000" decel="50000" fill="hold" nodeType="withEffect">
                                  <p:stCondLst>
                                    <p:cond delay="0"/>
                                  </p:stCondLst>
                                  <p:childTnLst>
                                    <p:animMotion origin="layout" path="M 4.16667E-6 4.44444E-6 L -0.19462 0.00416 " pathEditMode="relative" rAng="0" ptsTypes="AA">
                                      <p:cBhvr>
                                        <p:cTn id="18" dur="3000" fill="hold"/>
                                        <p:tgtEl>
                                          <p:spTgt spid="138"/>
                                        </p:tgtEl>
                                        <p:attrNameLst>
                                          <p:attrName>ppt_x</p:attrName>
                                          <p:attrName>ppt_y</p:attrName>
                                        </p:attrNameLst>
                                      </p:cBhvr>
                                      <p:rCtr x="-9740" y="208"/>
                                    </p:animMotion>
                                  </p:childTnLst>
                                </p:cTn>
                              </p:par>
                            </p:childTnLst>
                          </p:cTn>
                        </p:par>
                        <p:par>
                          <p:cTn id="19" fill="hold">
                            <p:stCondLst>
                              <p:cond delay="3000"/>
                            </p:stCondLst>
                            <p:childTnLst>
                              <p:par>
                                <p:cTn id="20" presetID="9" presetClass="exit" presetSubtype="0" fill="hold" nodeType="afterEffect">
                                  <p:stCondLst>
                                    <p:cond delay="4000"/>
                                  </p:stCondLst>
                                  <p:childTnLst>
                                    <p:animEffect transition="out" filter="dissolve">
                                      <p:cBhvr>
                                        <p:cTn id="21" dur="1000"/>
                                        <p:tgtEl>
                                          <p:spTgt spid="116"/>
                                        </p:tgtEl>
                                      </p:cBhvr>
                                    </p:animEffect>
                                    <p:set>
                                      <p:cBhvr>
                                        <p:cTn id="22" dur="1" fill="hold">
                                          <p:stCondLst>
                                            <p:cond delay="999"/>
                                          </p:stCondLst>
                                        </p:cTn>
                                        <p:tgtEl>
                                          <p:spTgt spid="116"/>
                                        </p:tgtEl>
                                        <p:attrNameLst>
                                          <p:attrName>style.visibility</p:attrName>
                                        </p:attrNameLst>
                                      </p:cBhvr>
                                      <p:to>
                                        <p:strVal val="hidden"/>
                                      </p:to>
                                    </p:set>
                                  </p:childTnLst>
                                </p:cTn>
                              </p:par>
                              <p:par>
                                <p:cTn id="23" presetID="9" presetClass="exit" presetSubtype="0" fill="hold" nodeType="withEffect">
                                  <p:stCondLst>
                                    <p:cond delay="4000"/>
                                  </p:stCondLst>
                                  <p:childTnLst>
                                    <p:animEffect transition="out" filter="dissolve">
                                      <p:cBhvr>
                                        <p:cTn id="24" dur="1000"/>
                                        <p:tgtEl>
                                          <p:spTgt spid="138"/>
                                        </p:tgtEl>
                                      </p:cBhvr>
                                    </p:animEffect>
                                    <p:set>
                                      <p:cBhvr>
                                        <p:cTn id="25" dur="1" fill="hold">
                                          <p:stCondLst>
                                            <p:cond delay="999"/>
                                          </p:stCondLst>
                                        </p:cTn>
                                        <p:tgtEl>
                                          <p:spTgt spid="138"/>
                                        </p:tgtEl>
                                        <p:attrNameLst>
                                          <p:attrName>style.visibility</p:attrName>
                                        </p:attrNameLst>
                                      </p:cBhvr>
                                      <p:to>
                                        <p:strVal val="hidden"/>
                                      </p:to>
                                    </p:set>
                                  </p:childTnLst>
                                </p:cTn>
                              </p:par>
                            </p:childTnLst>
                          </p:cTn>
                        </p:par>
                        <p:par>
                          <p:cTn id="26" fill="hold">
                            <p:stCondLst>
                              <p:cond delay="8000"/>
                            </p:stCondLst>
                            <p:childTnLst>
                              <p:par>
                                <p:cTn id="27" presetID="9"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dissolve">
                                      <p:cBhvr>
                                        <p:cTn id="29" dur="1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1"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linds(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1"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linds(horizontal)">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linds(horizontal)">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1"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linds(horizontal)">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dissolve">
                                      <p:cBhvr>
                                        <p:cTn id="5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P spid="12" grpId="1"/>
      <p:bldP spid="13" grpId="1"/>
      <p:bldP spid="14" grpId="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0792"/>
          </a:xfrm>
        </p:spPr>
        <p:txBody>
          <a:bodyPr>
            <a:normAutofit fontScale="90000"/>
          </a:bodyPr>
          <a:lstStyle/>
          <a:p>
            <a:r>
              <a:rPr lang="en-US" dirty="0" smtClean="0"/>
              <a:t>What If…</a:t>
            </a:r>
            <a:endParaRPr lang="en-US" dirty="0"/>
          </a:p>
        </p:txBody>
      </p:sp>
      <p:pic>
        <p:nvPicPr>
          <p:cNvPr id="4" name="Picture 3"/>
          <p:cNvPicPr>
            <a:picLocks noChangeAspect="1"/>
          </p:cNvPicPr>
          <p:nvPr/>
        </p:nvPicPr>
        <p:blipFill>
          <a:blip r:embed="rId3"/>
          <a:stretch>
            <a:fillRect/>
          </a:stretch>
        </p:blipFill>
        <p:spPr>
          <a:xfrm>
            <a:off x="2053877" y="1360562"/>
            <a:ext cx="5036247" cy="5036247"/>
          </a:xfrm>
          <a:prstGeom prst="rect">
            <a:avLst/>
          </a:prstGeom>
        </p:spPr>
      </p:pic>
      <p:sp>
        <p:nvSpPr>
          <p:cNvPr id="5" name="Content Placeholder 2"/>
          <p:cNvSpPr txBox="1">
            <a:spLocks/>
          </p:cNvSpPr>
          <p:nvPr/>
        </p:nvSpPr>
        <p:spPr>
          <a:xfrm>
            <a:off x="3406589" y="2094758"/>
            <a:ext cx="3182471" cy="18386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600" b="1" dirty="0" smtClean="0">
                <a:solidFill>
                  <a:srgbClr val="008000"/>
                </a:solidFill>
              </a:rPr>
              <a:t> …we build one practice?</a:t>
            </a:r>
            <a:endParaRPr lang="en-US" sz="2600" b="1" dirty="0">
              <a:solidFill>
                <a:srgbClr val="008000"/>
              </a:solidFill>
            </a:endParaRPr>
          </a:p>
        </p:txBody>
      </p:sp>
      <p:sp>
        <p:nvSpPr>
          <p:cNvPr id="3" name="Content Placeholder 2"/>
          <p:cNvSpPr>
            <a:spLocks noGrp="1"/>
          </p:cNvSpPr>
          <p:nvPr>
            <p:ph idx="1"/>
          </p:nvPr>
        </p:nvSpPr>
        <p:spPr>
          <a:xfrm>
            <a:off x="4195610" y="1885581"/>
            <a:ext cx="1612598" cy="1838610"/>
          </a:xfrm>
        </p:spPr>
        <p:txBody>
          <a:bodyPr>
            <a:noAutofit/>
          </a:bodyPr>
          <a:lstStyle/>
          <a:p>
            <a:pPr marL="0" indent="0" algn="ctr">
              <a:buNone/>
            </a:pPr>
            <a:r>
              <a:rPr lang="en-US" sz="7200" dirty="0">
                <a:solidFill>
                  <a:srgbClr val="008000"/>
                </a:solidFill>
              </a:rPr>
              <a:t>?</a:t>
            </a:r>
          </a:p>
        </p:txBody>
      </p:sp>
      <p:sp>
        <p:nvSpPr>
          <p:cNvPr id="6" name="Content Placeholder 2"/>
          <p:cNvSpPr txBox="1">
            <a:spLocks/>
          </p:cNvSpPr>
          <p:nvPr/>
        </p:nvSpPr>
        <p:spPr>
          <a:xfrm>
            <a:off x="3379723" y="2094758"/>
            <a:ext cx="3182471" cy="18386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600" b="1" dirty="0" smtClean="0">
                <a:solidFill>
                  <a:srgbClr val="008000"/>
                </a:solidFill>
              </a:rPr>
              <a:t> …we unite behind a common strategy?</a:t>
            </a:r>
            <a:endParaRPr lang="en-US" sz="2600" b="1" dirty="0">
              <a:solidFill>
                <a:srgbClr val="008000"/>
              </a:solidFill>
            </a:endParaRPr>
          </a:p>
        </p:txBody>
      </p:sp>
      <p:sp>
        <p:nvSpPr>
          <p:cNvPr id="7" name="Content Placeholder 2"/>
          <p:cNvSpPr txBox="1">
            <a:spLocks/>
          </p:cNvSpPr>
          <p:nvPr/>
        </p:nvSpPr>
        <p:spPr>
          <a:xfrm>
            <a:off x="3413305" y="2094758"/>
            <a:ext cx="3182471" cy="18386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600" b="1" dirty="0" smtClean="0">
                <a:solidFill>
                  <a:srgbClr val="008000"/>
                </a:solidFill>
              </a:rPr>
              <a:t> …we stop integrating?</a:t>
            </a:r>
            <a:endParaRPr lang="en-US" sz="2600" b="1" dirty="0">
              <a:solidFill>
                <a:srgbClr val="008000"/>
              </a:solidFill>
            </a:endParaRPr>
          </a:p>
        </p:txBody>
      </p:sp>
      <p:sp>
        <p:nvSpPr>
          <p:cNvPr id="8" name="Content Placeholder 2"/>
          <p:cNvSpPr txBox="1">
            <a:spLocks/>
          </p:cNvSpPr>
          <p:nvPr/>
        </p:nvSpPr>
        <p:spPr>
          <a:xfrm>
            <a:off x="3393156" y="2094758"/>
            <a:ext cx="3182471" cy="18386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600" b="1" dirty="0" smtClean="0">
                <a:solidFill>
                  <a:srgbClr val="008000"/>
                </a:solidFill>
              </a:rPr>
              <a:t> …we start converging?</a:t>
            </a:r>
            <a:endParaRPr lang="en-US" sz="2600" b="1" dirty="0">
              <a:solidFill>
                <a:srgbClr val="008000"/>
              </a:solidFill>
            </a:endParaRPr>
          </a:p>
        </p:txBody>
      </p:sp>
      <p:sp>
        <p:nvSpPr>
          <p:cNvPr id="9" name="Content Placeholder 2"/>
          <p:cNvSpPr txBox="1">
            <a:spLocks/>
          </p:cNvSpPr>
          <p:nvPr/>
        </p:nvSpPr>
        <p:spPr>
          <a:xfrm>
            <a:off x="3379722" y="2098388"/>
            <a:ext cx="3182471" cy="18386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600" b="1" dirty="0" smtClean="0">
                <a:solidFill>
                  <a:srgbClr val="008000"/>
                </a:solidFill>
              </a:rPr>
              <a:t> …we were more effective?</a:t>
            </a:r>
            <a:endParaRPr lang="en-US" sz="2600" b="1" dirty="0">
              <a:solidFill>
                <a:srgbClr val="008000"/>
              </a:solidFill>
            </a:endParaRPr>
          </a:p>
        </p:txBody>
      </p:sp>
    </p:spTree>
    <p:extLst>
      <p:ext uri="{BB962C8B-B14F-4D97-AF65-F5344CB8AC3E}">
        <p14:creationId xmlns:p14="http://schemas.microsoft.com/office/powerpoint/2010/main" val="307831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grpId="2" nodeType="with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1000"/>
                                        <p:tgtEl>
                                          <p:spTgt spid="3">
                                            <p:txEl>
                                              <p:pRg st="0" end="0"/>
                                            </p:txEl>
                                          </p:spTgt>
                                        </p:tgtEl>
                                      </p:cBhvr>
                                    </p:animEffect>
                                    <p:set>
                                      <p:cBhvr>
                                        <p:cTn id="15" dur="1" fill="hold">
                                          <p:stCondLst>
                                            <p:cond delay="999"/>
                                          </p:stCondLst>
                                        </p:cTn>
                                        <p:tgtEl>
                                          <p:spTgt spid="3">
                                            <p:txEl>
                                              <p:pRg st="0" end="0"/>
                                            </p:txEl>
                                          </p:spTgt>
                                        </p:tgtEl>
                                        <p:attrNameLst>
                                          <p:attrName>style.visibility</p:attrName>
                                        </p:attrNameLst>
                                      </p:cBhvr>
                                      <p:to>
                                        <p:strVal val="hidden"/>
                                      </p:to>
                                    </p:set>
                                  </p:childTnLst>
                                </p:cTn>
                              </p:par>
                            </p:childTnLst>
                          </p:cTn>
                        </p:par>
                        <p:par>
                          <p:cTn id="16" fill="hold">
                            <p:stCondLst>
                              <p:cond delay="1000"/>
                            </p:stCondLst>
                            <p:childTnLst>
                              <p:par>
                                <p:cTn id="17" presetID="9" presetClass="entr" presetSubtype="0" fill="hold" grpId="2" nodeType="afterEffect">
                                  <p:stCondLst>
                                    <p:cond delay="0"/>
                                  </p:stCondLst>
                                  <p:iterate type="lt">
                                    <p:tmPct val="0"/>
                                  </p:iterate>
                                  <p:childTnLst>
                                    <p:set>
                                      <p:cBhvr>
                                        <p:cTn id="18" dur="1" fill="hold">
                                          <p:stCondLst>
                                            <p:cond delay="0"/>
                                          </p:stCondLst>
                                        </p:cTn>
                                        <p:tgtEl>
                                          <p:spTgt spid="7">
                                            <p:txEl>
                                              <p:pRg st="0" end="0"/>
                                            </p:txEl>
                                          </p:spTgt>
                                        </p:tgtEl>
                                        <p:attrNameLst>
                                          <p:attrName>style.visibility</p:attrName>
                                        </p:attrNameLst>
                                      </p:cBhvr>
                                      <p:to>
                                        <p:strVal val="visible"/>
                                      </p:to>
                                    </p:set>
                                    <p:animEffect transition="in" filter="dissolve">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xit" presetSubtype="0" fill="hold" grpId="3" nodeType="clickEffect">
                                  <p:stCondLst>
                                    <p:cond delay="0"/>
                                  </p:stCondLst>
                                  <p:iterate type="lt">
                                    <p:tmPct val="0"/>
                                  </p:iterate>
                                  <p:childTnLst>
                                    <p:animEffect transition="out" filter="dissolve">
                                      <p:cBhvr>
                                        <p:cTn id="23" dur="1000"/>
                                        <p:tgtEl>
                                          <p:spTgt spid="7">
                                            <p:txEl>
                                              <p:pRg st="0" end="0"/>
                                            </p:txEl>
                                          </p:spTgt>
                                        </p:tgtEl>
                                      </p:cBhvr>
                                    </p:animEffect>
                                    <p:set>
                                      <p:cBhvr>
                                        <p:cTn id="24" dur="1" fill="hold">
                                          <p:stCondLst>
                                            <p:cond delay="999"/>
                                          </p:stCondLst>
                                        </p:cTn>
                                        <p:tgtEl>
                                          <p:spTgt spid="7">
                                            <p:txEl>
                                              <p:pRg st="0" end="0"/>
                                            </p:txEl>
                                          </p:spTgt>
                                        </p:tgtEl>
                                        <p:attrNameLst>
                                          <p:attrName>style.visibility</p:attrName>
                                        </p:attrNameLst>
                                      </p:cBhvr>
                                      <p:to>
                                        <p:strVal val="hidden"/>
                                      </p:to>
                                    </p:set>
                                  </p:childTnLst>
                                </p:cTn>
                              </p:par>
                            </p:childTnLst>
                          </p:cTn>
                        </p:par>
                        <p:par>
                          <p:cTn id="25" fill="hold">
                            <p:stCondLst>
                              <p:cond delay="1000"/>
                            </p:stCondLst>
                            <p:childTnLst>
                              <p:par>
                                <p:cTn id="26" presetID="9" presetClass="entr" presetSubtype="0" fill="hold" grpId="2" nodeType="afterEffect">
                                  <p:stCondLst>
                                    <p:cond delay="0"/>
                                  </p:stCondLst>
                                  <p:iterate type="lt">
                                    <p:tmPct val="0"/>
                                  </p:iterate>
                                  <p:childTnLst>
                                    <p:set>
                                      <p:cBhvr>
                                        <p:cTn id="27" dur="1" fill="hold">
                                          <p:stCondLst>
                                            <p:cond delay="0"/>
                                          </p:stCondLst>
                                        </p:cTn>
                                        <p:tgtEl>
                                          <p:spTgt spid="8">
                                            <p:txEl>
                                              <p:pRg st="0" end="0"/>
                                            </p:txEl>
                                          </p:spTgt>
                                        </p:tgtEl>
                                        <p:attrNameLst>
                                          <p:attrName>style.visibility</p:attrName>
                                        </p:attrNameLst>
                                      </p:cBhvr>
                                      <p:to>
                                        <p:strVal val="visible"/>
                                      </p:to>
                                    </p:set>
                                    <p:animEffect transition="in" filter="dissolve">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grpId="3" nodeType="clickEffect">
                                  <p:stCondLst>
                                    <p:cond delay="0"/>
                                  </p:stCondLst>
                                  <p:iterate type="lt">
                                    <p:tmPct val="0"/>
                                  </p:iterate>
                                  <p:childTnLst>
                                    <p:animEffect transition="out" filter="dissolve">
                                      <p:cBhvr>
                                        <p:cTn id="32" dur="1000"/>
                                        <p:tgtEl>
                                          <p:spTgt spid="8">
                                            <p:txEl>
                                              <p:pRg st="0" end="0"/>
                                            </p:txEl>
                                          </p:spTgt>
                                        </p:tgtEl>
                                      </p:cBhvr>
                                    </p:animEffect>
                                    <p:set>
                                      <p:cBhvr>
                                        <p:cTn id="33" dur="1" fill="hold">
                                          <p:stCondLst>
                                            <p:cond delay="999"/>
                                          </p:stCondLst>
                                        </p:cTn>
                                        <p:tgtEl>
                                          <p:spTgt spid="8">
                                            <p:txEl>
                                              <p:pRg st="0" end="0"/>
                                            </p:txEl>
                                          </p:spTgt>
                                        </p:tgtEl>
                                        <p:attrNameLst>
                                          <p:attrName>style.visibility</p:attrName>
                                        </p:attrNameLst>
                                      </p:cBhvr>
                                      <p:to>
                                        <p:strVal val="hidden"/>
                                      </p:to>
                                    </p:set>
                                  </p:childTnLst>
                                </p:cTn>
                              </p:par>
                            </p:childTnLst>
                          </p:cTn>
                        </p:par>
                        <p:par>
                          <p:cTn id="34" fill="hold">
                            <p:stCondLst>
                              <p:cond delay="1000"/>
                            </p:stCondLst>
                            <p:childTnLst>
                              <p:par>
                                <p:cTn id="35" presetID="9" presetClass="entr" presetSubtype="0" fill="hold" grpId="1" nodeType="afterEffect">
                                  <p:stCondLst>
                                    <p:cond delay="0"/>
                                  </p:stCondLst>
                                  <p:iterate type="lt">
                                    <p:tmPct val="0"/>
                                  </p:iterate>
                                  <p:childTnLst>
                                    <p:set>
                                      <p:cBhvr>
                                        <p:cTn id="36" dur="1" fill="hold">
                                          <p:stCondLst>
                                            <p:cond delay="0"/>
                                          </p:stCondLst>
                                        </p:cTn>
                                        <p:tgtEl>
                                          <p:spTgt spid="5">
                                            <p:txEl>
                                              <p:pRg st="0" end="0"/>
                                            </p:txEl>
                                          </p:spTgt>
                                        </p:tgtEl>
                                        <p:attrNameLst>
                                          <p:attrName>style.visibility</p:attrName>
                                        </p:attrNameLst>
                                      </p:cBhvr>
                                      <p:to>
                                        <p:strVal val="visible"/>
                                      </p:to>
                                    </p:set>
                                    <p:animEffect transition="in" filter="dissolve">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2" nodeType="clickEffect">
                                  <p:stCondLst>
                                    <p:cond delay="0"/>
                                  </p:stCondLst>
                                  <p:iterate type="lt">
                                    <p:tmPct val="0"/>
                                  </p:iterate>
                                  <p:childTnLst>
                                    <p:animEffect transition="out" filter="dissolve">
                                      <p:cBhvr>
                                        <p:cTn id="41" dur="1000"/>
                                        <p:tgtEl>
                                          <p:spTgt spid="5">
                                            <p:txEl>
                                              <p:pRg st="0" end="0"/>
                                            </p:txEl>
                                          </p:spTgt>
                                        </p:tgtEl>
                                      </p:cBhvr>
                                    </p:animEffect>
                                    <p:set>
                                      <p:cBhvr>
                                        <p:cTn id="42" dur="1" fill="hold">
                                          <p:stCondLst>
                                            <p:cond delay="999"/>
                                          </p:stCondLst>
                                        </p:cTn>
                                        <p:tgtEl>
                                          <p:spTgt spid="5">
                                            <p:txEl>
                                              <p:pRg st="0" end="0"/>
                                            </p:txEl>
                                          </p:spTgt>
                                        </p:tgtEl>
                                        <p:attrNameLst>
                                          <p:attrName>style.visibility</p:attrName>
                                        </p:attrNameLst>
                                      </p:cBhvr>
                                      <p:to>
                                        <p:strVal val="hidden"/>
                                      </p:to>
                                    </p:set>
                                  </p:childTnLst>
                                </p:cTn>
                              </p:par>
                            </p:childTnLst>
                          </p:cTn>
                        </p:par>
                        <p:par>
                          <p:cTn id="43" fill="hold">
                            <p:stCondLst>
                              <p:cond delay="1000"/>
                            </p:stCondLst>
                            <p:childTnLst>
                              <p:par>
                                <p:cTn id="44" presetID="9" presetClass="entr" presetSubtype="0" fill="hold" grpId="2" nodeType="afterEffect">
                                  <p:stCondLst>
                                    <p:cond delay="0"/>
                                  </p:stCondLst>
                                  <p:iterate type="lt">
                                    <p:tmPct val="0"/>
                                  </p:iterate>
                                  <p:childTnLst>
                                    <p:set>
                                      <p:cBhvr>
                                        <p:cTn id="45" dur="1" fill="hold">
                                          <p:stCondLst>
                                            <p:cond delay="0"/>
                                          </p:stCondLst>
                                        </p:cTn>
                                        <p:tgtEl>
                                          <p:spTgt spid="6">
                                            <p:txEl>
                                              <p:pRg st="0" end="0"/>
                                            </p:txEl>
                                          </p:spTgt>
                                        </p:tgtEl>
                                        <p:attrNameLst>
                                          <p:attrName>style.visibility</p:attrName>
                                        </p:attrNameLst>
                                      </p:cBhvr>
                                      <p:to>
                                        <p:strVal val="visible"/>
                                      </p:to>
                                    </p:set>
                                    <p:animEffect transition="in" filter="dissolve">
                                      <p:cBhvr>
                                        <p:cTn id="46" dur="500"/>
                                        <p:tgtEl>
                                          <p:spTgt spid="6">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xit" presetSubtype="0" fill="hold" grpId="3" nodeType="clickEffect">
                                  <p:stCondLst>
                                    <p:cond delay="0"/>
                                  </p:stCondLst>
                                  <p:iterate type="lt">
                                    <p:tmPct val="0"/>
                                  </p:iterate>
                                  <p:childTnLst>
                                    <p:animEffect transition="out" filter="dissolve">
                                      <p:cBhvr>
                                        <p:cTn id="50" dur="1000"/>
                                        <p:tgtEl>
                                          <p:spTgt spid="6">
                                            <p:txEl>
                                              <p:pRg st="0" end="0"/>
                                            </p:txEl>
                                          </p:spTgt>
                                        </p:tgtEl>
                                      </p:cBhvr>
                                    </p:animEffect>
                                    <p:set>
                                      <p:cBhvr>
                                        <p:cTn id="51" dur="1" fill="hold">
                                          <p:stCondLst>
                                            <p:cond delay="999"/>
                                          </p:stCondLst>
                                        </p:cTn>
                                        <p:tgtEl>
                                          <p:spTgt spid="6">
                                            <p:txEl>
                                              <p:pRg st="0" end="0"/>
                                            </p:txEl>
                                          </p:spTgt>
                                        </p:tgtEl>
                                        <p:attrNameLst>
                                          <p:attrName>style.visibility</p:attrName>
                                        </p:attrNameLst>
                                      </p:cBhvr>
                                      <p:to>
                                        <p:strVal val="hidden"/>
                                      </p:to>
                                    </p:set>
                                  </p:childTnLst>
                                </p:cTn>
                              </p:par>
                            </p:childTnLst>
                          </p:cTn>
                        </p:par>
                        <p:par>
                          <p:cTn id="52" fill="hold">
                            <p:stCondLst>
                              <p:cond delay="1000"/>
                            </p:stCondLst>
                            <p:childTnLst>
                              <p:par>
                                <p:cTn id="53" presetID="9" presetClass="entr" presetSubtype="0" fill="hold" grpId="0" nodeType="afterEffect">
                                  <p:stCondLst>
                                    <p:cond delay="0"/>
                                  </p:stCondLst>
                                  <p:iterate type="lt">
                                    <p:tmPct val="0"/>
                                  </p:iterate>
                                  <p:childTnLst>
                                    <p:set>
                                      <p:cBhvr>
                                        <p:cTn id="54" dur="1" fill="hold">
                                          <p:stCondLst>
                                            <p:cond delay="0"/>
                                          </p:stCondLst>
                                        </p:cTn>
                                        <p:tgtEl>
                                          <p:spTgt spid="9">
                                            <p:txEl>
                                              <p:pRg st="0" end="0"/>
                                            </p:txEl>
                                          </p:spTgt>
                                        </p:tgtEl>
                                        <p:attrNameLst>
                                          <p:attrName>style.visibility</p:attrName>
                                        </p:attrNameLst>
                                      </p:cBhvr>
                                      <p:to>
                                        <p:strVal val="visible"/>
                                      </p:to>
                                    </p:set>
                                    <p:animEffect transition="in" filter="dissolve">
                                      <p:cBhvr>
                                        <p:cTn id="5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build="allAtOnce"/>
      <p:bldP spid="5" grpId="2" build="allAtOnce"/>
      <p:bldP spid="3" grpId="1" build="p"/>
      <p:bldP spid="3" grpId="2" build="p"/>
      <p:bldP spid="6" grpId="2" build="allAtOnce"/>
      <p:bldP spid="6" grpId="3" build="allAtOnce"/>
      <p:bldP spid="7" grpId="2" build="allAtOnce"/>
      <p:bldP spid="7" grpId="3" build="allAtOnce"/>
      <p:bldP spid="8" grpId="2" build="allAtOnce"/>
      <p:bldP spid="8" grpId="3" build="allAtOnce"/>
      <p:bldP spid="9"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043562" y="1739526"/>
            <a:ext cx="5123651" cy="2628050"/>
          </a:xfrm>
          <a:prstGeom prst="rect">
            <a:avLst/>
          </a:prstGeom>
        </p:spPr>
      </p:pic>
      <p:sp>
        <p:nvSpPr>
          <p:cNvPr id="9" name="Title 1"/>
          <p:cNvSpPr>
            <a:spLocks noGrp="1"/>
          </p:cNvSpPr>
          <p:nvPr>
            <p:ph type="title"/>
          </p:nvPr>
        </p:nvSpPr>
        <p:spPr>
          <a:xfrm>
            <a:off x="490587" y="274638"/>
            <a:ext cx="8229600" cy="1143000"/>
          </a:xfrm>
        </p:spPr>
        <p:txBody>
          <a:bodyPr>
            <a:normAutofit/>
          </a:bodyPr>
          <a:lstStyle/>
          <a:p>
            <a:r>
              <a:rPr lang="en-US" dirty="0" smtClean="0"/>
              <a:t>A Point of Stellar Reflection</a:t>
            </a:r>
            <a:endParaRPr lang="en-US" dirty="0"/>
          </a:p>
        </p:txBody>
      </p:sp>
      <p:sp>
        <p:nvSpPr>
          <p:cNvPr id="10" name="Title 1"/>
          <p:cNvSpPr txBox="1">
            <a:spLocks/>
          </p:cNvSpPr>
          <p:nvPr/>
        </p:nvSpPr>
        <p:spPr>
          <a:xfrm>
            <a:off x="490587" y="4735369"/>
            <a:ext cx="8229600" cy="1739522"/>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i="1" dirty="0" smtClean="0">
                <a:solidFill>
                  <a:srgbClr val="800000"/>
                </a:solidFill>
              </a:rPr>
              <a:t>Binary System:</a:t>
            </a:r>
          </a:p>
          <a:p>
            <a:r>
              <a:rPr lang="en-US" sz="2100" i="1" dirty="0" smtClean="0">
                <a:solidFill>
                  <a:srgbClr val="800000"/>
                </a:solidFill>
              </a:rPr>
              <a:t>A system of two objects, which are so close that their gravitational interaction causes them to orbit about a common center of mass.  </a:t>
            </a:r>
          </a:p>
          <a:p>
            <a:r>
              <a:rPr lang="en-US" sz="2100" i="1" dirty="0" smtClean="0">
                <a:solidFill>
                  <a:srgbClr val="800000"/>
                </a:solidFill>
              </a:rPr>
              <a:t>Some definitions REQUIRE that this center of mass NOT be located within the interior of EITHER object.</a:t>
            </a:r>
          </a:p>
          <a:p>
            <a:r>
              <a:rPr lang="en-US" sz="1500" i="1" dirty="0" smtClean="0">
                <a:solidFill>
                  <a:schemeClr val="bg1">
                    <a:lumMod val="65000"/>
                  </a:schemeClr>
                </a:solidFill>
              </a:rPr>
              <a:t>(Source: Wikipedia)     </a:t>
            </a:r>
            <a:endParaRPr lang="en-US" sz="1500" i="1" dirty="0">
              <a:solidFill>
                <a:schemeClr val="bg1">
                  <a:lumMod val="65000"/>
                </a:schemeClr>
              </a:solidFill>
            </a:endParaRPr>
          </a:p>
        </p:txBody>
      </p:sp>
      <p:sp>
        <p:nvSpPr>
          <p:cNvPr id="11" name="Oval 10"/>
          <p:cNvSpPr/>
          <p:nvPr/>
        </p:nvSpPr>
        <p:spPr>
          <a:xfrm>
            <a:off x="6005118" y="2373024"/>
            <a:ext cx="358926" cy="345143"/>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p:nvSpPr>
        <p:spPr>
          <a:xfrm>
            <a:off x="2526837" y="3630909"/>
            <a:ext cx="441210" cy="442321"/>
          </a:xfrm>
          <a:prstGeom prst="ellipse">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Sun 16"/>
          <p:cNvSpPr/>
          <p:nvPr/>
        </p:nvSpPr>
        <p:spPr>
          <a:xfrm>
            <a:off x="3603071" y="2726634"/>
            <a:ext cx="1007755" cy="1035430"/>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1945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type="lt">
                                    <p:tmPct val="0"/>
                                  </p:iterate>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1000"/>
                                        <p:tgtEl>
                                          <p:spTgt spid="8"/>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1"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1000"/>
                                        <p:tgtEl>
                                          <p:spTgt spid="17"/>
                                        </p:tgtEl>
                                      </p:cBhvr>
                                    </p:animEffect>
                                  </p:childTnLst>
                                </p:cTn>
                              </p:par>
                              <p:par>
                                <p:cTn id="24" presetID="8" presetClass="emph" presetSubtype="0" repeatCount="3000" accel="50000" fill="hold" grpId="3" nodeType="withEffect">
                                  <p:stCondLst>
                                    <p:cond delay="0"/>
                                  </p:stCondLst>
                                  <p:childTnLst>
                                    <p:animRot by="21600000">
                                      <p:cBhvr>
                                        <p:cTn id="25" dur="50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p:bldP spid="11" grpId="0" animBg="1"/>
      <p:bldP spid="12" grpId="0" animBg="1"/>
      <p:bldP spid="17" grpId="1" animBg="1"/>
      <p:bldP spid="17" grpId="3"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2333747"/>
            <a:ext cx="8229600" cy="110573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R</a:t>
            </a:r>
            <a:r>
              <a:rPr lang="en-US" sz="2000" dirty="0" smtClean="0"/>
              <a:t>e-imagine an approach to what we do that:</a:t>
            </a:r>
          </a:p>
          <a:p>
            <a:pPr lvl="1"/>
            <a:r>
              <a:rPr lang="en-US" sz="2000" b="1" dirty="0" smtClean="0">
                <a:solidFill>
                  <a:schemeClr val="accent2">
                    <a:lumMod val="50000"/>
                  </a:schemeClr>
                </a:solidFill>
              </a:rPr>
              <a:t>Upends constraining assumptions</a:t>
            </a:r>
          </a:p>
          <a:p>
            <a:pPr lvl="1"/>
            <a:r>
              <a:rPr lang="en-US" sz="2000" b="1" dirty="0" smtClean="0">
                <a:solidFill>
                  <a:schemeClr val="accent2">
                    <a:lumMod val="50000"/>
                  </a:schemeClr>
                </a:solidFill>
              </a:rPr>
              <a:t>Retires </a:t>
            </a:r>
            <a:r>
              <a:rPr lang="en-US" sz="2000" b="1" dirty="0">
                <a:solidFill>
                  <a:schemeClr val="accent2">
                    <a:lumMod val="50000"/>
                  </a:schemeClr>
                </a:solidFill>
              </a:rPr>
              <a:t>tired </a:t>
            </a:r>
            <a:r>
              <a:rPr lang="en-US" sz="2000" b="1" dirty="0" smtClean="0">
                <a:solidFill>
                  <a:schemeClr val="accent2">
                    <a:lumMod val="50000"/>
                  </a:schemeClr>
                </a:solidFill>
              </a:rPr>
              <a:t>terminology</a:t>
            </a:r>
          </a:p>
          <a:p>
            <a:pPr lvl="1"/>
            <a:r>
              <a:rPr lang="en-US" sz="2000" b="1" dirty="0" smtClean="0">
                <a:solidFill>
                  <a:schemeClr val="accent2">
                    <a:lumMod val="50000"/>
                  </a:schemeClr>
                </a:solidFill>
              </a:rPr>
              <a:t>Replaces stale methodologies and metrics</a:t>
            </a:r>
          </a:p>
          <a:p>
            <a:pPr lvl="1"/>
            <a:r>
              <a:rPr lang="en-US" sz="2000" b="1" dirty="0">
                <a:solidFill>
                  <a:schemeClr val="accent2">
                    <a:lumMod val="50000"/>
                  </a:schemeClr>
                </a:solidFill>
              </a:rPr>
              <a:t>Elevates our dialogue</a:t>
            </a:r>
          </a:p>
          <a:p>
            <a:pPr lvl="1"/>
            <a:r>
              <a:rPr lang="en-US" sz="2000" b="1" dirty="0" smtClean="0">
                <a:solidFill>
                  <a:schemeClr val="accent2">
                    <a:lumMod val="50000"/>
                  </a:schemeClr>
                </a:solidFill>
              </a:rPr>
              <a:t>Unites </a:t>
            </a:r>
            <a:r>
              <a:rPr lang="en-US" sz="2000" b="1" dirty="0">
                <a:solidFill>
                  <a:schemeClr val="accent2">
                    <a:lumMod val="50000"/>
                  </a:schemeClr>
                </a:solidFill>
              </a:rPr>
              <a:t>us in </a:t>
            </a:r>
            <a:r>
              <a:rPr lang="en-US" sz="2000" b="1" dirty="0" smtClean="0">
                <a:solidFill>
                  <a:schemeClr val="accent2">
                    <a:lumMod val="50000"/>
                  </a:schemeClr>
                </a:solidFill>
              </a:rPr>
              <a:t>cause and accountability, and</a:t>
            </a:r>
          </a:p>
          <a:p>
            <a:pPr lvl="1"/>
            <a:r>
              <a:rPr lang="en-US" sz="2000" b="1" dirty="0">
                <a:solidFill>
                  <a:schemeClr val="accent2">
                    <a:lumMod val="50000"/>
                  </a:schemeClr>
                </a:solidFill>
              </a:rPr>
              <a:t>K</a:t>
            </a:r>
            <a:r>
              <a:rPr lang="en-US" sz="2000" b="1" dirty="0" smtClean="0">
                <a:solidFill>
                  <a:schemeClr val="accent2">
                    <a:lumMod val="50000"/>
                  </a:schemeClr>
                </a:solidFill>
              </a:rPr>
              <a:t>eeps our focus at once visionary and strategic?</a:t>
            </a:r>
          </a:p>
        </p:txBody>
      </p:sp>
      <p:sp>
        <p:nvSpPr>
          <p:cNvPr id="2" name="Title 1"/>
          <p:cNvSpPr>
            <a:spLocks noGrp="1"/>
          </p:cNvSpPr>
          <p:nvPr>
            <p:ph type="title"/>
          </p:nvPr>
        </p:nvSpPr>
        <p:spPr>
          <a:xfrm>
            <a:off x="457200" y="-53435"/>
            <a:ext cx="8229600" cy="1143000"/>
          </a:xfrm>
        </p:spPr>
        <p:txBody>
          <a:bodyPr>
            <a:normAutofit/>
          </a:bodyPr>
          <a:lstStyle/>
          <a:p>
            <a:r>
              <a:rPr lang="en-US" dirty="0" smtClean="0"/>
              <a:t>What Happens When We…</a:t>
            </a:r>
            <a:endParaRPr lang="en-US" dirty="0"/>
          </a:p>
        </p:txBody>
      </p:sp>
      <p:sp>
        <p:nvSpPr>
          <p:cNvPr id="6" name="Content Placeholder 2"/>
          <p:cNvSpPr txBox="1">
            <a:spLocks/>
          </p:cNvSpPr>
          <p:nvPr/>
        </p:nvSpPr>
        <p:spPr>
          <a:xfrm>
            <a:off x="457199" y="5058881"/>
            <a:ext cx="8418689" cy="110573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200" dirty="0" smtClean="0"/>
          </a:p>
        </p:txBody>
      </p:sp>
      <p:sp>
        <p:nvSpPr>
          <p:cNvPr id="4" name="Content Placeholder 2"/>
          <p:cNvSpPr>
            <a:spLocks noGrp="1"/>
          </p:cNvSpPr>
          <p:nvPr>
            <p:ph idx="1"/>
          </p:nvPr>
        </p:nvSpPr>
        <p:spPr>
          <a:xfrm>
            <a:off x="457200" y="991769"/>
            <a:ext cx="8229600" cy="659227"/>
          </a:xfrm>
        </p:spPr>
        <p:txBody>
          <a:bodyPr>
            <a:noAutofit/>
          </a:bodyPr>
          <a:lstStyle/>
          <a:p>
            <a:r>
              <a:rPr lang="en-US" sz="2000" dirty="0"/>
              <a:t>Acknowledge that disciplinary boundaries remain in interdisciplinary </a:t>
            </a:r>
            <a:r>
              <a:rPr lang="en-US" sz="2000" dirty="0" smtClean="0"/>
              <a:t>models?  That </a:t>
            </a:r>
            <a:r>
              <a:rPr lang="en-US" sz="2000" dirty="0"/>
              <a:t>the </a:t>
            </a:r>
            <a:r>
              <a:rPr lang="en-US" sz="2000" dirty="0" smtClean="0"/>
              <a:t>presumptions and tensions </a:t>
            </a:r>
            <a:r>
              <a:rPr lang="en-US" sz="2000" dirty="0"/>
              <a:t>they bias erode </a:t>
            </a:r>
            <a:r>
              <a:rPr lang="en-US" sz="2000" dirty="0" smtClean="0"/>
              <a:t>progress?  That our selective, periodic integration of disciplines is nowhere near on pace to produce systemic change at large scale?  </a:t>
            </a:r>
          </a:p>
        </p:txBody>
      </p:sp>
      <p:sp>
        <p:nvSpPr>
          <p:cNvPr id="9" name="TextBox 8"/>
          <p:cNvSpPr txBox="1"/>
          <p:nvPr/>
        </p:nvSpPr>
        <p:spPr>
          <a:xfrm>
            <a:off x="457200" y="4927589"/>
            <a:ext cx="8434917" cy="1323439"/>
          </a:xfrm>
          <a:prstGeom prst="rect">
            <a:avLst/>
          </a:prstGeom>
          <a:noFill/>
        </p:spPr>
        <p:txBody>
          <a:bodyPr wrap="square" rtlCol="0">
            <a:spAutoFit/>
          </a:bodyPr>
          <a:lstStyle/>
          <a:p>
            <a:pPr marL="285750" indent="-285750">
              <a:buFont typeface="Arial"/>
              <a:buChar char="•"/>
            </a:pPr>
            <a:r>
              <a:rPr lang="en-US" sz="2000" dirty="0"/>
              <a:t>I</a:t>
            </a:r>
            <a:r>
              <a:rPr lang="en-US" sz="2000" dirty="0" smtClean="0"/>
              <a:t>nstitutionalize not just an appreciation for the other’s discipline, but a foundational understanding of our </a:t>
            </a:r>
            <a:r>
              <a:rPr lang="en-US" sz="2000" i="1" dirty="0" smtClean="0"/>
              <a:t>reciprocal</a:t>
            </a:r>
            <a:r>
              <a:rPr lang="en-US" sz="2000" dirty="0" smtClean="0"/>
              <a:t> and </a:t>
            </a:r>
            <a:r>
              <a:rPr lang="en-US" sz="2000" i="1" dirty="0" smtClean="0"/>
              <a:t>indisputable</a:t>
            </a:r>
            <a:r>
              <a:rPr lang="en-US" sz="2000" dirty="0" smtClean="0"/>
              <a:t> obligation to work with a single purpose, within a shared strategy?</a:t>
            </a:r>
            <a:endParaRPr lang="en-US" sz="2000" dirty="0"/>
          </a:p>
          <a:p>
            <a:endParaRPr lang="en-US" sz="2000" dirty="0"/>
          </a:p>
        </p:txBody>
      </p:sp>
      <p:sp>
        <p:nvSpPr>
          <p:cNvPr id="10" name="Title 1"/>
          <p:cNvSpPr txBox="1">
            <a:spLocks/>
          </p:cNvSpPr>
          <p:nvPr/>
        </p:nvSpPr>
        <p:spPr>
          <a:xfrm>
            <a:off x="457200" y="5966516"/>
            <a:ext cx="8229600" cy="7884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200" i="1" dirty="0" smtClean="0">
                <a:solidFill>
                  <a:srgbClr val="800000"/>
                </a:solidFill>
              </a:rPr>
              <a:t>We change the conversation in fundamentally</a:t>
            </a:r>
          </a:p>
          <a:p>
            <a:r>
              <a:rPr lang="en-US" sz="2200" i="1" dirty="0" smtClean="0">
                <a:solidFill>
                  <a:srgbClr val="800000"/>
                </a:solidFill>
              </a:rPr>
              <a:t>transformative ways, as we do our approach.</a:t>
            </a:r>
            <a:endParaRPr lang="en-US" sz="2200" i="1" dirty="0">
              <a:solidFill>
                <a:srgbClr val="800000"/>
              </a:solidFill>
            </a:endParaRPr>
          </a:p>
        </p:txBody>
      </p:sp>
    </p:spTree>
    <p:extLst>
      <p:ext uri="{BB962C8B-B14F-4D97-AF65-F5344CB8AC3E}">
        <p14:creationId xmlns:p14="http://schemas.microsoft.com/office/powerpoint/2010/main" val="177499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4" grpId="1" uiExpand="1" build="p"/>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19987</TotalTime>
  <Words>7247</Words>
  <Application>Microsoft Macintosh PowerPoint</Application>
  <PresentationFormat>On-screen Show (4:3)</PresentationFormat>
  <Paragraphs>524</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Calibri</vt:lpstr>
      <vt:lpstr>Cambria</vt:lpstr>
      <vt:lpstr>Engravers MT</vt:lpstr>
      <vt:lpstr>ＭＳ 明朝</vt:lpstr>
      <vt:lpstr>Times</vt:lpstr>
      <vt:lpstr>Times New Roman</vt:lpstr>
      <vt:lpstr>Arial</vt:lpstr>
      <vt:lpstr>Office Theme</vt:lpstr>
      <vt:lpstr>Pioneering Ideas in Strategy and Design at the Convergence of International  Conservation and Development Practice</vt:lpstr>
      <vt:lpstr>What Might It Take?</vt:lpstr>
      <vt:lpstr>The Power of the Binary</vt:lpstr>
      <vt:lpstr>The Cautious Path of Progress</vt:lpstr>
      <vt:lpstr>The Interdisciplinary Appeal</vt:lpstr>
      <vt:lpstr>Is It the Right End Goal?  Is It Enough?</vt:lpstr>
      <vt:lpstr>What If…</vt:lpstr>
      <vt:lpstr>A Point of Stellar Reflection</vt:lpstr>
      <vt:lpstr>What Happens When We…</vt:lpstr>
      <vt:lpstr>We Change the Paradigm</vt:lpstr>
      <vt:lpstr>We Transform Our Practice </vt:lpstr>
      <vt:lpstr>Our Language Matters</vt:lpstr>
      <vt:lpstr>A Unifying Strategy Matters</vt:lpstr>
      <vt:lpstr>Can We Develop a Common Strategic Framework that…</vt:lpstr>
      <vt:lpstr>PowerPoint Presentation</vt:lpstr>
      <vt:lpstr>Our Imperative</vt:lpstr>
      <vt:lpstr>The Future It Can Inspire</vt:lpstr>
      <vt:lpstr>“It is better to fail in originality than to succeed in imitation.” Herman Melville, 19th Century American Author &amp; Poet</vt:lpstr>
      <vt:lpstr>“Chance Favors the Connected Mind.” Steven Johnson, Where Good Ideas Come From: The Natural History of Innovation</vt:lpstr>
      <vt:lpstr>The Power of “Collective Impact”</vt:lpstr>
      <vt:lpstr>Concepts &amp; Principles/Discussion Slide:  Questions A New Framework Invites</vt:lpstr>
      <vt:lpstr>Practical Application/Discussion Slide:  Questions The Ideas Invite In Practice </vt:lpstr>
      <vt:lpstr>“Collective Impact”/Discussion Slide:  Questions A Field Collaboration Invites </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Pioneering Ideas in Strategy and Design at the Convergence of International  Conservation and Development Practice</dc:title>
  <dc:subject/>
  <dc:creator>Elizabeth Walker</dc:creator>
  <cp:keywords/>
  <dc:description/>
  <cp:lastModifiedBy>Microsoft Office User</cp:lastModifiedBy>
  <cp:revision>1077</cp:revision>
  <cp:lastPrinted>2016-02-23T20:48:46Z</cp:lastPrinted>
  <dcterms:created xsi:type="dcterms:W3CDTF">2015-11-22T19:07:16Z</dcterms:created>
  <dcterms:modified xsi:type="dcterms:W3CDTF">2017-02-15T17:14:44Z</dcterms:modified>
  <cp:category/>
</cp:coreProperties>
</file>